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1857375"/>
  <p:embeddedFontLst>
    <p:embeddedFont>
      <p:font typeface="IBM Plex Mono SemiBold"/>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1" roundtripDataSignature="AMtx7mjcFIRUFVLIxcaPoe30lo0lZIiq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BMPlexMonoSemiBold-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IBMPlexMonoSemiBold-italic.fntdata"/><Relationship Id="rId14" Type="http://schemas.openxmlformats.org/officeDocument/2006/relationships/slide" Target="slides/slide9.xml"/><Relationship Id="rId58"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e9a75b5d3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1e9a75b5d3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5" name="Google Shape;24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e9a75b5d3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1e9a75b5d3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e9a75b5d3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11e9a75b5d3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e9a75b5d3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11e9a75b5d3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e9a75b5d3_0_2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11e9a75b5d3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e9a75b5d3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1e9a75b5d3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hyperlink" Target="https://nbviewer.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nbviewer.org/" TargetMode="External"/><Relationship Id="rId5" Type="http://schemas.openxmlformats.org/officeDocument/2006/relationships/image" Target="../media/image10.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github.com/IbraTebas/Capstone-Watson/blob/master/WEEK%202%20-%20Hands%20on%20Lab%20-%20Complete%20EDA%20with%20Data%20Visualization.ipynb" TargetMode="External"/><Relationship Id="rId5" Type="http://schemas.openxmlformats.org/officeDocument/2006/relationships/hyperlink" Target="https://nbviewer.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github.com/IbraTebas/Capstone-Watson/blob/master/WEEK%202%20-%20Hands-on%20Lab%20-%20%20Complete%20the%20EDA%20with%20SQL.ipynb" TargetMode="External"/><Relationship Id="rId5" Type="http://schemas.openxmlformats.org/officeDocument/2006/relationships/hyperlink" Target="https://nbviewer.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github.com/IbraTebas/Capstone-Watson/blob/master/WEEK%203%20-%20Hands-on%20Lab%20-%20Complete%20the%20Data%20visualization%20with%20Folium.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github.com/IbraTebas/Capstone-Watson/blob/master/WEEK%203%20-%20Hands-on%20Lab%20-%20Build%20an%20Interactive%20Dashboard%20with%20Ploty%20Dash.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github.com/IbraTebas/Capstone-Watson/blob/master/Week%204%20-%20%20Hands-on%20Lab%20-%20Machine%20Learning%20Prediction%20lab.ipynb" TargetMode="External"/><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41.png"/><Relationship Id="rId7"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hyperlink" Target="https://github.com/IbraTebas/Capstone-Watson/tree/mast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56.png"/><Relationship Id="rId6" Type="http://schemas.openxmlformats.org/officeDocument/2006/relationships/image" Target="../media/image62.png"/><Relationship Id="rId7"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nbviewer.org/" TargetMode="External"/><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nbviewer.org/" TargetMode="External"/><Relationship Id="rId5" Type="http://schemas.openxmlformats.org/officeDocument/2006/relationships/image" Target="../media/image4.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a:t>
            </a:r>
            <a:r>
              <a:rPr lang="en-US" sz="1800">
                <a:solidFill>
                  <a:schemeClr val="lt2"/>
                </a:solidFill>
              </a:rPr>
              <a:t>Ibrahim Volpi</a:t>
            </a:r>
            <a:r>
              <a:rPr b="0" i="0" lang="en-US" sz="1800" u="none" cap="none" strike="noStrike">
                <a:solidFill>
                  <a:schemeClr val="lt2"/>
                </a:solidFill>
                <a:latin typeface="Arial"/>
                <a:ea typeface="Arial"/>
                <a:cs typeface="Arial"/>
                <a:sym typeface="Arial"/>
              </a:rPr>
              <a:t>&gt;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a:t>
            </a:r>
            <a:r>
              <a:rPr lang="en-US" sz="1800">
                <a:solidFill>
                  <a:schemeClr val="lt2"/>
                </a:solidFill>
              </a:rPr>
              <a:t>March 2023</a:t>
            </a:r>
            <a:r>
              <a:rPr lang="en-US" sz="1800">
                <a:solidFill>
                  <a:schemeClr val="lt2"/>
                </a:solidFill>
                <a:latin typeface="Arial"/>
                <a:ea typeface="Arial"/>
                <a:cs typeface="Arial"/>
                <a:sym typeface="Arial"/>
              </a:rPr>
              <a:t>&gt;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the completed </a:t>
            </a:r>
            <a:r>
              <a:rPr lang="en-US" sz="2200">
                <a:solidFill>
                  <a:srgbClr val="292929"/>
                </a:solidFill>
                <a:latin typeface="Arial"/>
                <a:ea typeface="Arial"/>
                <a:cs typeface="Arial"/>
                <a:sym typeface="Arial"/>
              </a:rPr>
              <a:t>web scraping</a:t>
            </a:r>
            <a:r>
              <a:rPr lang="en-US" sz="2200">
                <a:solidFill>
                  <a:srgbClr val="292929"/>
                </a:solidFill>
                <a:latin typeface="Arial"/>
                <a:ea typeface="Arial"/>
                <a:cs typeface="Arial"/>
                <a:sym typeface="Arial"/>
              </a:rPr>
              <a:t> notebook</a:t>
            </a:r>
            <a:r>
              <a:rPr lang="en-US" sz="2200">
                <a:solidFill>
                  <a:srgbClr val="292929"/>
                </a:solidFill>
              </a:rPr>
              <a:t>: </a:t>
            </a:r>
            <a:r>
              <a:rPr lang="en-US" sz="2200">
                <a:solidFill>
                  <a:srgbClr val="3C78D8"/>
                </a:solidFill>
              </a:rPr>
              <a:t>https://github.com/IbraTebas/Capstone-Watson/blob/master/WEEK%201%20-%20Data%20collection%20with%20web%20scrapping.ipynb</a:t>
            </a:r>
            <a:endParaRPr>
              <a:solidFill>
                <a:srgbClr val="3C78D8"/>
              </a:solidFill>
            </a:endParaRPr>
          </a:p>
        </p:txBody>
      </p:sp>
      <p:sp>
        <p:nvSpPr>
          <p:cNvPr id="174" name="Google Shape;17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75" name="Google Shape;175;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76" name="Google Shape;176;p9"/>
          <p:cNvSpPr txBox="1"/>
          <p:nvPr/>
        </p:nvSpPr>
        <p:spPr>
          <a:xfrm>
            <a:off x="5713525" y="1410775"/>
            <a:ext cx="6079200" cy="50658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Request for data:</a:t>
            </a:r>
            <a:endParaRPr b="1">
              <a:solidFill>
                <a:srgbClr val="FF99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FF9900"/>
                </a:solidFill>
                <a:latin typeface="Calibri"/>
                <a:ea typeface="Calibri"/>
                <a:cs typeface="Calibri"/>
                <a:sym typeface="Calibri"/>
              </a:rPr>
              <a:t>Creation of the BeautifulSoup object:</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rgbClr val="FF9900"/>
                </a:solidFill>
                <a:latin typeface="Calibri"/>
                <a:ea typeface="Calibri"/>
                <a:cs typeface="Calibri"/>
                <a:sym typeface="Calibri"/>
              </a:rPr>
              <a:t>Location and triage of the tables on the Soup object:</a:t>
            </a:r>
            <a:endParaRPr b="1">
              <a:solidFill>
                <a:srgbClr val="FF9900"/>
              </a:solidFill>
              <a:latin typeface="Calibri"/>
              <a:ea typeface="Calibri"/>
              <a:cs typeface="Calibri"/>
              <a:sym typeface="Calibri"/>
            </a:endParaRPr>
          </a:p>
          <a:p>
            <a:pPr indent="0" lvl="0" marL="0" marR="0" rtl="0" algn="l">
              <a:lnSpc>
                <a:spcPct val="90000"/>
              </a:lnSpc>
              <a:spcBef>
                <a:spcPts val="1000"/>
              </a:spcBef>
              <a:spcAft>
                <a:spcPts val="0"/>
              </a:spcAft>
              <a:buClr>
                <a:srgbClr val="1C7DDB"/>
              </a:buClr>
              <a:buSzPts val="22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rgbClr val="FF9900"/>
                </a:solidFill>
                <a:latin typeface="Calibri"/>
                <a:ea typeface="Calibri"/>
                <a:cs typeface="Calibri"/>
                <a:sym typeface="Calibri"/>
              </a:rPr>
              <a:t>Creation of the columns of the future DataFrame and parsing of first_launch_table . Dataframe construction from dictionary.  </a:t>
            </a:r>
            <a:endParaRPr sz="2800">
              <a:solidFill>
                <a:schemeClr val="dk1"/>
              </a:solidFill>
              <a:latin typeface="Calibri"/>
              <a:ea typeface="Calibri"/>
              <a:cs typeface="Calibri"/>
              <a:sym typeface="Calibri"/>
            </a:endParaRPr>
          </a:p>
        </p:txBody>
      </p:sp>
      <p:pic>
        <p:nvPicPr>
          <p:cNvPr id="177" name="Google Shape;177;p9"/>
          <p:cNvPicPr preferRelativeResize="0"/>
          <p:nvPr/>
        </p:nvPicPr>
        <p:blipFill>
          <a:blip r:embed="rId4">
            <a:alphaModFix/>
          </a:blip>
          <a:stretch>
            <a:fillRect/>
          </a:stretch>
        </p:blipFill>
        <p:spPr>
          <a:xfrm>
            <a:off x="5809100" y="1654675"/>
            <a:ext cx="4066737" cy="787825"/>
          </a:xfrm>
          <a:prstGeom prst="rect">
            <a:avLst/>
          </a:prstGeom>
          <a:noFill/>
          <a:ln>
            <a:noFill/>
          </a:ln>
        </p:spPr>
      </p:pic>
      <p:pic>
        <p:nvPicPr>
          <p:cNvPr id="178" name="Google Shape;178;p9"/>
          <p:cNvPicPr preferRelativeResize="0"/>
          <p:nvPr/>
        </p:nvPicPr>
        <p:blipFill>
          <a:blip r:embed="rId5">
            <a:alphaModFix/>
          </a:blip>
          <a:stretch>
            <a:fillRect/>
          </a:stretch>
        </p:blipFill>
        <p:spPr>
          <a:xfrm>
            <a:off x="5778600" y="2632425"/>
            <a:ext cx="4127725" cy="622089"/>
          </a:xfrm>
          <a:prstGeom prst="rect">
            <a:avLst/>
          </a:prstGeom>
          <a:noFill/>
          <a:ln>
            <a:noFill/>
          </a:ln>
        </p:spPr>
      </p:pic>
      <p:pic>
        <p:nvPicPr>
          <p:cNvPr id="179" name="Google Shape;179;p9"/>
          <p:cNvPicPr preferRelativeResize="0"/>
          <p:nvPr/>
        </p:nvPicPr>
        <p:blipFill>
          <a:blip r:embed="rId6">
            <a:alphaModFix/>
          </a:blip>
          <a:stretch>
            <a:fillRect/>
          </a:stretch>
        </p:blipFill>
        <p:spPr>
          <a:xfrm>
            <a:off x="5778600" y="3703650"/>
            <a:ext cx="3162250" cy="943275"/>
          </a:xfrm>
          <a:prstGeom prst="rect">
            <a:avLst/>
          </a:prstGeom>
          <a:noFill/>
          <a:ln>
            <a:noFill/>
          </a:ln>
        </p:spPr>
      </p:pic>
      <p:pic>
        <p:nvPicPr>
          <p:cNvPr id="180" name="Google Shape;180;p9"/>
          <p:cNvPicPr preferRelativeResize="0"/>
          <p:nvPr/>
        </p:nvPicPr>
        <p:blipFill>
          <a:blip r:embed="rId7">
            <a:alphaModFix/>
          </a:blip>
          <a:stretch>
            <a:fillRect/>
          </a:stretch>
        </p:blipFill>
        <p:spPr>
          <a:xfrm>
            <a:off x="5809100" y="5037965"/>
            <a:ext cx="4184725" cy="1336434"/>
          </a:xfrm>
          <a:prstGeom prst="rect">
            <a:avLst/>
          </a:prstGeom>
          <a:noFill/>
          <a:ln>
            <a:noFill/>
          </a:ln>
        </p:spPr>
      </p:pic>
      <p:cxnSp>
        <p:nvCxnSpPr>
          <p:cNvPr id="181" name="Google Shape;181;p9"/>
          <p:cNvCxnSpPr/>
          <p:nvPr/>
        </p:nvCxnSpPr>
        <p:spPr>
          <a:xfrm>
            <a:off x="10086375" y="2062213"/>
            <a:ext cx="0" cy="8871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9"/>
          <p:cNvCxnSpPr/>
          <p:nvPr/>
        </p:nvCxnSpPr>
        <p:spPr>
          <a:xfrm>
            <a:off x="10577925" y="4472075"/>
            <a:ext cx="0" cy="8871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9"/>
          <p:cNvCxnSpPr/>
          <p:nvPr/>
        </p:nvCxnSpPr>
        <p:spPr>
          <a:xfrm>
            <a:off x="10215450" y="3584975"/>
            <a:ext cx="0" cy="8871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9"/>
          <p:cNvSpPr txBox="1"/>
          <p:nvPr/>
        </p:nvSpPr>
        <p:spPr>
          <a:xfrm>
            <a:off x="553225" y="4646925"/>
            <a:ext cx="5160300" cy="1220400"/>
          </a:xfrm>
          <a:prstGeom prst="rect">
            <a:avLst/>
          </a:prstGeom>
          <a:noFill/>
          <a:ln>
            <a:noFill/>
          </a:ln>
        </p:spPr>
        <p:txBody>
          <a:bodyPr anchorCtr="0" anchor="t" bIns="91425" lIns="91425" spcFirstLastPara="1" rIns="91425" wrap="square" tIns="91425">
            <a:spAutoFit/>
          </a:bodyPr>
          <a:lstStyle/>
          <a:p>
            <a:pPr indent="-50800" lvl="0" marL="228600" rtl="0" algn="l">
              <a:lnSpc>
                <a:spcPct val="90000"/>
              </a:lnSpc>
              <a:spcBef>
                <a:spcPts val="1000"/>
              </a:spcBef>
              <a:spcAft>
                <a:spcPts val="0"/>
              </a:spcAft>
              <a:buNone/>
            </a:pPr>
            <a:r>
              <a:rPr lang="en-US" sz="2491">
                <a:solidFill>
                  <a:srgbClr val="E06666"/>
                </a:solidFill>
                <a:latin typeface="Calibri"/>
                <a:ea typeface="Calibri"/>
                <a:cs typeface="Calibri"/>
                <a:sym typeface="Calibri"/>
              </a:rPr>
              <a:t>Please paste above url in </a:t>
            </a:r>
            <a:r>
              <a:rPr lang="en-US" sz="2491" u="sng">
                <a:solidFill>
                  <a:srgbClr val="E06666"/>
                </a:solidFill>
                <a:latin typeface="Calibri"/>
                <a:ea typeface="Calibri"/>
                <a:cs typeface="Calibri"/>
                <a:sym typeface="Calibri"/>
                <a:hlinkClick r:id="rId8">
                  <a:extLst>
                    <a:ext uri="{A12FA001-AC4F-418D-AE19-62706E023703}">
                      <ahyp:hlinkClr val="tx"/>
                    </a:ext>
                  </a:extLst>
                </a:hlinkClick>
              </a:rPr>
              <a:t>https://nbviewer.org/</a:t>
            </a:r>
            <a:r>
              <a:rPr lang="en-US" sz="2491">
                <a:solidFill>
                  <a:srgbClr val="E06666"/>
                </a:solidFill>
                <a:latin typeface="Calibri"/>
                <a:ea typeface="Calibri"/>
                <a:cs typeface="Calibri"/>
                <a:sym typeface="Calibri"/>
              </a:rPr>
              <a:t> to be able to see all the results.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g11e9a75b5d3_0_8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g11e9a75b5d3_0_82"/>
          <p:cNvSpPr txBox="1"/>
          <p:nvPr>
            <p:ph idx="1" type="body"/>
          </p:nvPr>
        </p:nvSpPr>
        <p:spPr>
          <a:xfrm>
            <a:off x="922411" y="1792288"/>
            <a:ext cx="39321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the completed </a:t>
            </a:r>
            <a:r>
              <a:rPr lang="en-US" sz="2200">
                <a:solidFill>
                  <a:srgbClr val="292929"/>
                </a:solidFill>
              </a:rPr>
              <a:t>data wrangling </a:t>
            </a:r>
            <a:r>
              <a:rPr lang="en-US" sz="2200">
                <a:solidFill>
                  <a:srgbClr val="292929"/>
                </a:solidFill>
                <a:latin typeface="Arial"/>
                <a:ea typeface="Arial"/>
                <a:cs typeface="Arial"/>
                <a:sym typeface="Arial"/>
              </a:rPr>
              <a:t>notebook</a:t>
            </a:r>
            <a:r>
              <a:rPr lang="en-US" sz="2200">
                <a:solidFill>
                  <a:srgbClr val="292929"/>
                </a:solidFill>
              </a:rPr>
              <a:t>: </a:t>
            </a:r>
            <a:r>
              <a:rPr lang="en-US" sz="2200">
                <a:solidFill>
                  <a:srgbClr val="3C78D8"/>
                </a:solidFill>
              </a:rPr>
              <a:t>https://github.com/IbraTebas/Capstone-Watson/blob/master/WEEK%201%20-%20Data%20collection%20with%20web%20scrapping.ipynb</a:t>
            </a:r>
            <a:endParaRPr>
              <a:solidFill>
                <a:srgbClr val="3C78D8"/>
              </a:solidFill>
            </a:endParaRPr>
          </a:p>
        </p:txBody>
      </p:sp>
      <p:sp>
        <p:nvSpPr>
          <p:cNvPr id="191" name="Google Shape;191;g11e9a75b5d3_0_8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192" name="Google Shape;192;g11e9a75b5d3_0_82"/>
          <p:cNvSpPr txBox="1"/>
          <p:nvPr/>
        </p:nvSpPr>
        <p:spPr>
          <a:xfrm>
            <a:off x="922411" y="6910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0"/>
              </a:spcBef>
              <a:spcAft>
                <a:spcPts val="0"/>
              </a:spcAft>
              <a:buClr>
                <a:srgbClr val="0B49CB"/>
              </a:buClr>
              <a:buSzPts val="4000"/>
              <a:buFont typeface="Arial"/>
              <a:buNone/>
            </a:pPr>
            <a:r>
              <a:rPr lang="en-US" sz="4000">
                <a:solidFill>
                  <a:srgbClr val="0B49CB"/>
                </a:solidFill>
              </a:rPr>
              <a:t>Data Wrangling</a:t>
            </a:r>
            <a:endParaRPr sz="4000">
              <a:solidFill>
                <a:srgbClr val="0B49CB"/>
              </a:solidFill>
              <a:latin typeface="IBM Plex Mono SemiBold"/>
              <a:ea typeface="IBM Plex Mono SemiBold"/>
              <a:cs typeface="IBM Plex Mono SemiBold"/>
              <a:sym typeface="IBM Plex Mono SemiBold"/>
            </a:endParaRPr>
          </a:p>
        </p:txBody>
      </p:sp>
      <p:sp>
        <p:nvSpPr>
          <p:cNvPr id="193" name="Google Shape;193;g11e9a75b5d3_0_82"/>
          <p:cNvSpPr txBox="1"/>
          <p:nvPr/>
        </p:nvSpPr>
        <p:spPr>
          <a:xfrm>
            <a:off x="5538250" y="1506150"/>
            <a:ext cx="6079200" cy="50658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NaN values on the LandingPad column were kept as it represents the times the landing pads were not used. </a:t>
            </a:r>
            <a:endParaRPr b="1">
              <a:solidFill>
                <a:srgbClr val="FF9900"/>
              </a:solidFill>
              <a:latin typeface="Calibri"/>
              <a:ea typeface="Calibri"/>
              <a:cs typeface="Calibri"/>
              <a:sym typeface="Calibri"/>
            </a:endParaRPr>
          </a:p>
          <a:p>
            <a:pPr indent="0" lvl="0" marL="0" rtl="0" algn="l">
              <a:spcBef>
                <a:spcPts val="0"/>
              </a:spcBef>
              <a:spcAft>
                <a:spcPts val="0"/>
              </a:spcAft>
              <a:buNone/>
            </a:pPr>
            <a:r>
              <a:t/>
            </a:r>
            <a:endParaRPr b="1">
              <a:solidFill>
                <a:srgbClr val="FF9900"/>
              </a:solidFill>
              <a:latin typeface="Calibri"/>
              <a:ea typeface="Calibri"/>
              <a:cs typeface="Calibri"/>
              <a:sym typeface="Calibri"/>
            </a:endParaRPr>
          </a:p>
          <a:p>
            <a:pPr indent="0" lvl="0" marL="0" rtl="0" algn="l">
              <a:spcBef>
                <a:spcPts val="0"/>
              </a:spcBef>
              <a:spcAft>
                <a:spcPts val="0"/>
              </a:spcAft>
              <a:buNone/>
            </a:pPr>
            <a:r>
              <a:rPr b="1" lang="en-US">
                <a:solidFill>
                  <a:srgbClr val="FF9900"/>
                </a:solidFill>
                <a:latin typeface="Calibri"/>
                <a:ea typeface="Calibri"/>
                <a:cs typeface="Calibri"/>
                <a:sym typeface="Calibri"/>
              </a:rPr>
              <a:t>NaN values on the PayloadMass column were filled in with the average of the column</a:t>
            </a:r>
            <a:endParaRPr b="1">
              <a:solidFill>
                <a:srgbClr val="FF9900"/>
              </a:solidFill>
              <a:latin typeface="Calibri"/>
              <a:ea typeface="Calibri"/>
              <a:cs typeface="Calibri"/>
              <a:sym typeface="Calibri"/>
            </a:endParaRPr>
          </a:p>
          <a:p>
            <a:pPr indent="0" lvl="0" marL="0" rtl="0" algn="l">
              <a:spcBef>
                <a:spcPts val="0"/>
              </a:spcBef>
              <a:spcAft>
                <a:spcPts val="0"/>
              </a:spcAft>
              <a:buNone/>
            </a:pPr>
            <a:r>
              <a:t/>
            </a:r>
            <a:endParaRPr b="1">
              <a:solidFill>
                <a:srgbClr val="FF99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FF9900"/>
                </a:solidFill>
                <a:latin typeface="Calibri"/>
                <a:ea typeface="Calibri"/>
                <a:cs typeface="Calibri"/>
                <a:sym typeface="Calibri"/>
              </a:rPr>
              <a:t>Checked the list of NaN or null values after this transformation, only column showing NaN values would be Landing Pad:</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p:txBody>
      </p:sp>
      <p:cxnSp>
        <p:nvCxnSpPr>
          <p:cNvPr id="194" name="Google Shape;194;g11e9a75b5d3_0_82"/>
          <p:cNvCxnSpPr/>
          <p:nvPr/>
        </p:nvCxnSpPr>
        <p:spPr>
          <a:xfrm>
            <a:off x="10997600" y="2638700"/>
            <a:ext cx="0" cy="8871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g11e9a75b5d3_0_82"/>
          <p:cNvSpPr txBox="1"/>
          <p:nvPr/>
        </p:nvSpPr>
        <p:spPr>
          <a:xfrm>
            <a:off x="553225" y="4646925"/>
            <a:ext cx="5160300" cy="1220400"/>
          </a:xfrm>
          <a:prstGeom prst="rect">
            <a:avLst/>
          </a:prstGeom>
          <a:noFill/>
          <a:ln>
            <a:noFill/>
          </a:ln>
        </p:spPr>
        <p:txBody>
          <a:bodyPr anchorCtr="0" anchor="t" bIns="91425" lIns="91425" spcFirstLastPara="1" rIns="91425" wrap="square" tIns="91425">
            <a:spAutoFit/>
          </a:bodyPr>
          <a:lstStyle/>
          <a:p>
            <a:pPr indent="-50800" lvl="0" marL="228600" rtl="0" algn="l">
              <a:lnSpc>
                <a:spcPct val="90000"/>
              </a:lnSpc>
              <a:spcBef>
                <a:spcPts val="1000"/>
              </a:spcBef>
              <a:spcAft>
                <a:spcPts val="0"/>
              </a:spcAft>
              <a:buNone/>
            </a:pPr>
            <a:r>
              <a:rPr lang="en-US" sz="2491">
                <a:solidFill>
                  <a:srgbClr val="E06666"/>
                </a:solidFill>
                <a:latin typeface="Calibri"/>
                <a:ea typeface="Calibri"/>
                <a:cs typeface="Calibri"/>
                <a:sym typeface="Calibri"/>
              </a:rPr>
              <a:t>Please paste above url in </a:t>
            </a:r>
            <a:r>
              <a:rPr lang="en-US" sz="2491" u="sng">
                <a:solidFill>
                  <a:srgbClr val="E06666"/>
                </a:solidFill>
                <a:latin typeface="Calibri"/>
                <a:ea typeface="Calibri"/>
                <a:cs typeface="Calibri"/>
                <a:sym typeface="Calibri"/>
                <a:hlinkClick r:id="rId4">
                  <a:extLst>
                    <a:ext uri="{A12FA001-AC4F-418D-AE19-62706E023703}">
                      <ahyp:hlinkClr val="tx"/>
                    </a:ext>
                  </a:extLst>
                </a:hlinkClick>
              </a:rPr>
              <a:t>https://nbviewer.org/</a:t>
            </a:r>
            <a:r>
              <a:rPr lang="en-US" sz="2491">
                <a:solidFill>
                  <a:srgbClr val="E06666"/>
                </a:solidFill>
                <a:latin typeface="Calibri"/>
                <a:ea typeface="Calibri"/>
                <a:cs typeface="Calibri"/>
                <a:sym typeface="Calibri"/>
              </a:rPr>
              <a:t> to be able to see all the results. </a:t>
            </a:r>
            <a:endParaRPr sz="1200"/>
          </a:p>
        </p:txBody>
      </p:sp>
      <p:pic>
        <p:nvPicPr>
          <p:cNvPr id="196" name="Google Shape;196;g11e9a75b5d3_0_82"/>
          <p:cNvPicPr preferRelativeResize="0"/>
          <p:nvPr/>
        </p:nvPicPr>
        <p:blipFill>
          <a:blip r:embed="rId5">
            <a:alphaModFix/>
          </a:blip>
          <a:stretch>
            <a:fillRect/>
          </a:stretch>
        </p:blipFill>
        <p:spPr>
          <a:xfrm>
            <a:off x="5618050" y="2638697"/>
            <a:ext cx="4863151" cy="708600"/>
          </a:xfrm>
          <a:prstGeom prst="rect">
            <a:avLst/>
          </a:prstGeom>
          <a:noFill/>
          <a:ln>
            <a:noFill/>
          </a:ln>
        </p:spPr>
      </p:pic>
      <p:pic>
        <p:nvPicPr>
          <p:cNvPr id="197" name="Google Shape;197;g11e9a75b5d3_0_82"/>
          <p:cNvPicPr preferRelativeResize="0"/>
          <p:nvPr/>
        </p:nvPicPr>
        <p:blipFill>
          <a:blip r:embed="rId6">
            <a:alphaModFix/>
          </a:blip>
          <a:stretch>
            <a:fillRect/>
          </a:stretch>
        </p:blipFill>
        <p:spPr>
          <a:xfrm>
            <a:off x="5659450" y="4034675"/>
            <a:ext cx="2013050" cy="2346500"/>
          </a:xfrm>
          <a:prstGeom prst="rect">
            <a:avLst/>
          </a:prstGeom>
          <a:noFill/>
          <a:ln>
            <a:noFill/>
          </a:ln>
        </p:spPr>
      </p:pic>
      <p:cxnSp>
        <p:nvCxnSpPr>
          <p:cNvPr id="198" name="Google Shape;198;g11e9a75b5d3_0_82"/>
          <p:cNvCxnSpPr/>
          <p:nvPr/>
        </p:nvCxnSpPr>
        <p:spPr>
          <a:xfrm>
            <a:off x="10997600" y="1792300"/>
            <a:ext cx="0" cy="29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Scatter point charts </a:t>
            </a:r>
            <a:r>
              <a:rPr lang="en-US" sz="2200">
                <a:solidFill>
                  <a:srgbClr val="292929"/>
                </a:solidFill>
              </a:rPr>
              <a:t>featuring</a:t>
            </a:r>
            <a:r>
              <a:rPr lang="en-US" sz="2200">
                <a:solidFill>
                  <a:srgbClr val="292929"/>
                </a:solidFill>
              </a:rPr>
              <a:t> payload mass and orbits as features were represented with the class variable as hue for the dots represented.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 A bar plot regarding the Orbit selected and the Success Rate was processed to understand the correlation between this two variables.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A line plot show was made to show the evolution of the success absolute value through the years.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Notebook: </a:t>
            </a:r>
            <a:r>
              <a:rPr lang="en-US" sz="2200" u="sng">
                <a:solidFill>
                  <a:schemeClr val="hlink"/>
                </a:solidFill>
                <a:hlinkClick r:id="rId4"/>
              </a:rPr>
              <a:t>https://github.com/IbraTebas/Capstone-Watson/blob/master/WEEK%202%20-%20Hands%20on%20Lab%20-%20Complete%20EDA%20with%20Data%20Visualization.ipynb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5" name="Google Shape;205;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206" name="Google Shape;206;p11"/>
          <p:cNvSpPr txBox="1"/>
          <p:nvPr/>
        </p:nvSpPr>
        <p:spPr>
          <a:xfrm>
            <a:off x="4750075" y="5637588"/>
            <a:ext cx="5160300" cy="1220400"/>
          </a:xfrm>
          <a:prstGeom prst="rect">
            <a:avLst/>
          </a:prstGeom>
          <a:noFill/>
          <a:ln>
            <a:noFill/>
          </a:ln>
        </p:spPr>
        <p:txBody>
          <a:bodyPr anchorCtr="0" anchor="t" bIns="91425" lIns="91425" spcFirstLastPara="1" rIns="91425" wrap="square" tIns="91425">
            <a:spAutoFit/>
          </a:bodyPr>
          <a:lstStyle/>
          <a:p>
            <a:pPr indent="-50800" lvl="0" marL="228600" rtl="0" algn="l">
              <a:lnSpc>
                <a:spcPct val="90000"/>
              </a:lnSpc>
              <a:spcBef>
                <a:spcPts val="1000"/>
              </a:spcBef>
              <a:spcAft>
                <a:spcPts val="0"/>
              </a:spcAft>
              <a:buNone/>
            </a:pPr>
            <a:r>
              <a:rPr lang="en-US" sz="2491">
                <a:solidFill>
                  <a:srgbClr val="E06666"/>
                </a:solidFill>
                <a:latin typeface="Calibri"/>
                <a:ea typeface="Calibri"/>
                <a:cs typeface="Calibri"/>
                <a:sym typeface="Calibri"/>
              </a:rPr>
              <a:t>Please paste above url in </a:t>
            </a:r>
            <a:r>
              <a:rPr lang="en-US" sz="2491" u="sng">
                <a:solidFill>
                  <a:srgbClr val="E06666"/>
                </a:solidFill>
                <a:latin typeface="Calibri"/>
                <a:ea typeface="Calibri"/>
                <a:cs typeface="Calibri"/>
                <a:sym typeface="Calibri"/>
                <a:hlinkClick r:id="rId5">
                  <a:extLst>
                    <a:ext uri="{A12FA001-AC4F-418D-AE19-62706E023703}">
                      <ahyp:hlinkClr val="tx"/>
                    </a:ext>
                  </a:extLst>
                </a:hlinkClick>
              </a:rPr>
              <a:t>https://nbviewer.org/</a:t>
            </a:r>
            <a:r>
              <a:rPr lang="en-US" sz="2491">
                <a:solidFill>
                  <a:srgbClr val="E06666"/>
                </a:solidFill>
                <a:latin typeface="Calibri"/>
                <a:ea typeface="Calibri"/>
                <a:cs typeface="Calibri"/>
                <a:sym typeface="Calibri"/>
              </a:rPr>
              <a:t> to be able to see all the results.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2"/>
          <p:cNvSpPr txBox="1"/>
          <p:nvPr>
            <p:ph idx="12" type="sldNum"/>
          </p:nvPr>
        </p:nvSpPr>
        <p:spPr>
          <a:xfrm>
            <a:off x="8714772" y="5605898"/>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2"/>
          <p:cNvSpPr txBox="1"/>
          <p:nvPr>
            <p:ph idx="1" type="body"/>
          </p:nvPr>
        </p:nvSpPr>
        <p:spPr>
          <a:xfrm>
            <a:off x="770010" y="1386900"/>
            <a:ext cx="9745500" cy="4351200"/>
          </a:xfrm>
          <a:prstGeom prst="rect">
            <a:avLst/>
          </a:prstGeom>
          <a:noFill/>
          <a:ln>
            <a:noFill/>
          </a:ln>
        </p:spPr>
        <p:txBody>
          <a:bodyPr anchorCtr="0" anchor="t" bIns="45700" lIns="91425" spcFirstLastPara="1" rIns="91425" wrap="square" tIns="45700">
            <a:noAutofit/>
          </a:bodyPr>
          <a:lstStyle/>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rPr>
              <a:t>Several queries were processed to the database hosted on IBM Cloud. </a:t>
            </a:r>
            <a:endParaRPr sz="1900">
              <a:solidFill>
                <a:srgbClr val="292929"/>
              </a:solidFill>
            </a:endParaRPr>
          </a:p>
          <a:p>
            <a:pPr indent="-209550" lvl="0" marL="228600" marR="0" rtl="0" algn="l">
              <a:lnSpc>
                <a:spcPct val="100000"/>
              </a:lnSpc>
              <a:spcBef>
                <a:spcPts val="1400"/>
              </a:spcBef>
              <a:spcAft>
                <a:spcPts val="0"/>
              </a:spcAft>
              <a:buClr>
                <a:srgbClr val="292929"/>
              </a:buClr>
              <a:buSzPts val="1900"/>
              <a:buFont typeface="Arial"/>
              <a:buChar char="•"/>
            </a:pPr>
            <a:r>
              <a:rPr lang="en-US" sz="1900">
                <a:solidFill>
                  <a:srgbClr val="292929"/>
                </a:solidFill>
              </a:rPr>
              <a:t>This queries include:</a:t>
            </a:r>
            <a:endParaRPr sz="19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Name of launching sites</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Booster versions against payload mass</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Average payload mass handled</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First </a:t>
            </a:r>
            <a:r>
              <a:rPr lang="en-US" sz="1600">
                <a:solidFill>
                  <a:srgbClr val="292929"/>
                </a:solidFill>
              </a:rPr>
              <a:t>occurrence</a:t>
            </a:r>
            <a:r>
              <a:rPr lang="en-US" sz="1600">
                <a:solidFill>
                  <a:srgbClr val="292929"/>
                </a:solidFill>
              </a:rPr>
              <a:t> of a successful Ground Pad landing</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Total number of missions with Success / Failure</a:t>
            </a:r>
            <a:endParaRPr sz="1600">
              <a:solidFill>
                <a:srgbClr val="292929"/>
              </a:solidFill>
            </a:endParaRPr>
          </a:p>
          <a:p>
            <a:pPr indent="-330200" lvl="1" marL="914400" marR="0" rtl="0" algn="l">
              <a:lnSpc>
                <a:spcPct val="100000"/>
              </a:lnSpc>
              <a:spcBef>
                <a:spcPts val="1400"/>
              </a:spcBef>
              <a:spcAft>
                <a:spcPts val="0"/>
              </a:spcAft>
              <a:buClr>
                <a:srgbClr val="292929"/>
              </a:buClr>
              <a:buSzPts val="1600"/>
              <a:buChar char="○"/>
            </a:pPr>
            <a:r>
              <a:rPr lang="en-US" sz="1600">
                <a:solidFill>
                  <a:srgbClr val="292929"/>
                </a:solidFill>
              </a:rPr>
              <a:t>Some </a:t>
            </a:r>
            <a:r>
              <a:rPr lang="en-US" sz="1600">
                <a:solidFill>
                  <a:srgbClr val="292929"/>
                </a:solidFill>
              </a:rPr>
              <a:t>results</a:t>
            </a:r>
            <a:r>
              <a:rPr lang="en-US" sz="1600">
                <a:solidFill>
                  <a:srgbClr val="292929"/>
                </a:solidFill>
              </a:rPr>
              <a:t> by year depending on the </a:t>
            </a:r>
            <a:r>
              <a:rPr lang="en-US" sz="1600">
                <a:solidFill>
                  <a:srgbClr val="292929"/>
                </a:solidFill>
              </a:rPr>
              <a:t>outcome</a:t>
            </a:r>
            <a:r>
              <a:rPr lang="en-US" sz="1600">
                <a:solidFill>
                  <a:srgbClr val="292929"/>
                </a:solidFill>
              </a:rPr>
              <a:t>. </a:t>
            </a:r>
            <a:endParaRPr sz="1600">
              <a:solidFill>
                <a:srgbClr val="292929"/>
              </a:solidFill>
            </a:endParaRPr>
          </a:p>
          <a:p>
            <a:pPr indent="-209550" lvl="0" marL="228600" marR="0" rtl="0" algn="l">
              <a:lnSpc>
                <a:spcPct val="100000"/>
              </a:lnSpc>
              <a:spcBef>
                <a:spcPts val="1400"/>
              </a:spcBef>
              <a:spcAft>
                <a:spcPts val="0"/>
              </a:spcAft>
              <a:buClr>
                <a:srgbClr val="292929"/>
              </a:buClr>
              <a:buSzPts val="1900"/>
              <a:buFont typeface="Arial"/>
              <a:buChar char="•"/>
            </a:pPr>
            <a:r>
              <a:rPr lang="en-US" sz="1700" u="sng">
                <a:solidFill>
                  <a:schemeClr val="hlink"/>
                </a:solidFill>
                <a:hlinkClick r:id="rId4"/>
              </a:rPr>
              <a:t>https://github.com/IbraTebas/Capstone-Watson/blob/master/WEEK%202%20-%20Hands-on%20Lab%20-%20%20Complete%20the%20EDA%20with%20SQL.ipynb</a:t>
            </a:r>
            <a:r>
              <a:rPr lang="en-US" sz="1700">
                <a:solidFill>
                  <a:srgbClr val="292929"/>
                </a:solidFill>
              </a:rPr>
              <a:t> completed notebook.</a:t>
            </a:r>
            <a:r>
              <a:rPr lang="en-US" sz="1900">
                <a:solidFill>
                  <a:srgbClr val="292929"/>
                </a:solidFill>
              </a:rPr>
              <a:t> </a:t>
            </a:r>
            <a:endParaRPr sz="1100"/>
          </a:p>
          <a:p>
            <a:pPr indent="-50800" lvl="0" marL="228600" rtl="0" algn="l">
              <a:lnSpc>
                <a:spcPct val="90000"/>
              </a:lnSpc>
              <a:spcBef>
                <a:spcPts val="1000"/>
              </a:spcBef>
              <a:spcAft>
                <a:spcPts val="0"/>
              </a:spcAft>
              <a:buNone/>
            </a:pPr>
            <a:r>
              <a:rPr lang="en-US" sz="1691">
                <a:solidFill>
                  <a:srgbClr val="E06666"/>
                </a:solidFill>
                <a:latin typeface="Calibri"/>
                <a:ea typeface="Calibri"/>
                <a:cs typeface="Calibri"/>
                <a:sym typeface="Calibri"/>
              </a:rPr>
              <a:t>Please paste above url in </a:t>
            </a:r>
            <a:r>
              <a:rPr lang="en-US" sz="1691" u="sng">
                <a:solidFill>
                  <a:srgbClr val="E06666"/>
                </a:solidFill>
                <a:latin typeface="Calibri"/>
                <a:ea typeface="Calibri"/>
                <a:cs typeface="Calibri"/>
                <a:sym typeface="Calibri"/>
                <a:hlinkClick r:id="rId5">
                  <a:extLst>
                    <a:ext uri="{A12FA001-AC4F-418D-AE19-62706E023703}">
                      <ahyp:hlinkClr val="tx"/>
                    </a:ext>
                  </a:extLst>
                </a:hlinkClick>
              </a:rPr>
              <a:t>https://nbviewer.org/</a:t>
            </a:r>
            <a:r>
              <a:rPr lang="en-US" sz="1691">
                <a:solidFill>
                  <a:srgbClr val="E06666"/>
                </a:solidFill>
                <a:latin typeface="Calibri"/>
                <a:ea typeface="Calibri"/>
                <a:cs typeface="Calibri"/>
                <a:sym typeface="Calibri"/>
              </a:rPr>
              <a:t> to be able to see all the results</a:t>
            </a:r>
            <a:r>
              <a:rPr lang="en-US" sz="1991">
                <a:solidFill>
                  <a:srgbClr val="E06666"/>
                </a:solidFill>
                <a:latin typeface="Calibri"/>
                <a:ea typeface="Calibri"/>
                <a:cs typeface="Calibri"/>
                <a:sym typeface="Calibri"/>
              </a:rPr>
              <a:t>. </a:t>
            </a:r>
            <a:endParaRPr sz="700"/>
          </a:p>
          <a:p>
            <a:pPr indent="-50800" lvl="0" marL="228600" marR="0" rtl="0" algn="l">
              <a:lnSpc>
                <a:spcPct val="90000"/>
              </a:lnSpc>
              <a:spcBef>
                <a:spcPts val="1000"/>
              </a:spcBef>
              <a:spcAft>
                <a:spcPts val="0"/>
              </a:spcAft>
              <a:buClr>
                <a:schemeClr val="dk1"/>
              </a:buClr>
              <a:buSzPts val="2800"/>
              <a:buFont typeface="Arial"/>
              <a:buNone/>
            </a:pPr>
            <a:r>
              <a:t/>
            </a:r>
            <a:endParaRPr sz="23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3" name="Google Shape;213;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3"/>
          <p:cNvSpPr txBox="1"/>
          <p:nvPr>
            <p:ph idx="1" type="body"/>
          </p:nvPr>
        </p:nvSpPr>
        <p:spPr>
          <a:xfrm>
            <a:off x="770000" y="1879051"/>
            <a:ext cx="10733700" cy="4757400"/>
          </a:xfrm>
          <a:prstGeom prst="rect">
            <a:avLst/>
          </a:prstGeom>
          <a:noFill/>
          <a:ln>
            <a:noFill/>
          </a:ln>
        </p:spPr>
        <p:txBody>
          <a:bodyPr anchorCtr="0" anchor="t" bIns="45700" lIns="91425" spcFirstLastPara="1" rIns="91425" wrap="square" tIns="45700">
            <a:normAutofit/>
          </a:bodyPr>
          <a:lstStyle/>
          <a:p>
            <a:pPr indent="-214870" lvl="0" marL="228600" marR="0" rtl="0" algn="l">
              <a:lnSpc>
                <a:spcPct val="100000"/>
              </a:lnSpc>
              <a:spcBef>
                <a:spcPts val="1400"/>
              </a:spcBef>
              <a:spcAft>
                <a:spcPts val="0"/>
              </a:spcAft>
              <a:buClr>
                <a:srgbClr val="292929"/>
              </a:buClr>
              <a:buSzPts val="1984"/>
              <a:buFont typeface="Arial"/>
              <a:buChar char="•"/>
            </a:pPr>
            <a:r>
              <a:rPr lang="en-US" sz="1983">
                <a:solidFill>
                  <a:srgbClr val="292929"/>
                </a:solidFill>
              </a:rPr>
              <a:t>Several activities were processed on Folium maps:</a:t>
            </a:r>
            <a:endParaRPr sz="1983">
              <a:solidFill>
                <a:srgbClr val="292929"/>
              </a:solidFill>
            </a:endParaRPr>
          </a:p>
          <a:p>
            <a:pPr indent="-354570" lvl="1" marL="914400" marR="0" rtl="0" algn="l">
              <a:lnSpc>
                <a:spcPct val="100000"/>
              </a:lnSpc>
              <a:spcBef>
                <a:spcPts val="1400"/>
              </a:spcBef>
              <a:spcAft>
                <a:spcPts val="0"/>
              </a:spcAft>
              <a:buClr>
                <a:srgbClr val="292929"/>
              </a:buClr>
              <a:buSzPts val="1984"/>
              <a:buChar char="○"/>
            </a:pPr>
            <a:r>
              <a:rPr lang="en-US" sz="1983">
                <a:solidFill>
                  <a:srgbClr val="292929"/>
                </a:solidFill>
              </a:rPr>
              <a:t>Markers </a:t>
            </a:r>
            <a:r>
              <a:rPr lang="en-US" sz="1983">
                <a:solidFill>
                  <a:srgbClr val="292929"/>
                </a:solidFill>
              </a:rPr>
              <a:t>for the landing sites analysed</a:t>
            </a:r>
            <a:endParaRPr sz="1983">
              <a:solidFill>
                <a:srgbClr val="292929"/>
              </a:solidFill>
            </a:endParaRPr>
          </a:p>
          <a:p>
            <a:pPr indent="-354570" lvl="1" marL="914400" marR="0" rtl="0" algn="l">
              <a:lnSpc>
                <a:spcPct val="100000"/>
              </a:lnSpc>
              <a:spcBef>
                <a:spcPts val="1400"/>
              </a:spcBef>
              <a:spcAft>
                <a:spcPts val="0"/>
              </a:spcAft>
              <a:buClr>
                <a:srgbClr val="292929"/>
              </a:buClr>
              <a:buSzPts val="1984"/>
              <a:buChar char="○"/>
            </a:pPr>
            <a:r>
              <a:rPr lang="en-US" sz="1983">
                <a:solidFill>
                  <a:srgbClr val="292929"/>
                </a:solidFill>
              </a:rPr>
              <a:t>Markers for </a:t>
            </a:r>
            <a:r>
              <a:rPr lang="en-US" sz="1983">
                <a:solidFill>
                  <a:srgbClr val="292929"/>
                </a:solidFill>
              </a:rPr>
              <a:t>Success/ Failed launches for each site.</a:t>
            </a:r>
            <a:endParaRPr sz="1983">
              <a:solidFill>
                <a:srgbClr val="292929"/>
              </a:solidFill>
            </a:endParaRPr>
          </a:p>
          <a:p>
            <a:pPr indent="-354570" lvl="1" marL="914400" marR="0" rtl="0" algn="l">
              <a:lnSpc>
                <a:spcPct val="100000"/>
              </a:lnSpc>
              <a:spcBef>
                <a:spcPts val="1400"/>
              </a:spcBef>
              <a:spcAft>
                <a:spcPts val="0"/>
              </a:spcAft>
              <a:buClr>
                <a:srgbClr val="292929"/>
              </a:buClr>
              <a:buSzPts val="1984"/>
              <a:buChar char="○"/>
            </a:pPr>
            <a:r>
              <a:rPr lang="en-US" sz="1983">
                <a:solidFill>
                  <a:srgbClr val="292929"/>
                </a:solidFill>
              </a:rPr>
              <a:t>Distance and lines showing the proximity of one of the launch sites (CCAFS SLC-40) to several points of interest as nearest city, railway, highway and coastline.</a:t>
            </a:r>
            <a:endParaRPr sz="1983">
              <a:solidFill>
                <a:srgbClr val="292929"/>
              </a:solidFill>
            </a:endParaRPr>
          </a:p>
          <a:p>
            <a:pPr indent="-209550" lvl="0" marL="228600" marR="0" rtl="0" algn="l">
              <a:lnSpc>
                <a:spcPct val="100000"/>
              </a:lnSpc>
              <a:spcBef>
                <a:spcPts val="1400"/>
              </a:spcBef>
              <a:spcAft>
                <a:spcPts val="0"/>
              </a:spcAft>
              <a:buClr>
                <a:srgbClr val="292929"/>
              </a:buClr>
              <a:buSzPts val="1900"/>
              <a:buFont typeface="Arial"/>
              <a:buChar char="•"/>
            </a:pPr>
            <a:r>
              <a:rPr lang="en-US" sz="1900" u="sng">
                <a:solidFill>
                  <a:schemeClr val="hlink"/>
                </a:solidFill>
                <a:hlinkClick r:id="rId4"/>
              </a:rPr>
              <a:t>https://github.com/IbraTebas/Capstone-Watson/blob/master/WEEK%203%20-%20Hands-on%20Lab%20-%20Complete%20the%20Data%20visualization%20with%20Folium.ipynb</a:t>
            </a:r>
            <a:r>
              <a:rPr lang="en-US" sz="1900">
                <a:solidFill>
                  <a:srgbClr val="292929"/>
                </a:solidFill>
              </a:rPr>
              <a:t> GitHub with all activities completed. </a:t>
            </a:r>
            <a:endParaRPr sz="1900">
              <a:solidFill>
                <a:srgbClr val="292929"/>
              </a:solidFill>
            </a:endParaRPr>
          </a:p>
          <a:p>
            <a:pPr indent="0" lvl="0" marL="457200" marR="0" rtl="0" algn="l">
              <a:lnSpc>
                <a:spcPct val="100000"/>
              </a:lnSpc>
              <a:spcBef>
                <a:spcPts val="1400"/>
              </a:spcBef>
              <a:spcAft>
                <a:spcPts val="0"/>
              </a:spcAft>
              <a:buNone/>
            </a:pPr>
            <a:r>
              <a:rPr lang="en-US" sz="1891">
                <a:solidFill>
                  <a:srgbClr val="E06666"/>
                </a:solidFill>
                <a:latin typeface="Calibri"/>
                <a:ea typeface="Calibri"/>
                <a:cs typeface="Calibri"/>
                <a:sym typeface="Calibri"/>
              </a:rPr>
              <a:t>Please paste above url in https://nbviewer.org/ to be able to see all the results. </a:t>
            </a:r>
            <a:endParaRPr sz="1891">
              <a:solidFill>
                <a:srgbClr val="E06666"/>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20" name="Google Shape;22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14"/>
          <p:cNvSpPr txBox="1"/>
          <p:nvPr>
            <p:ph idx="1" type="body"/>
          </p:nvPr>
        </p:nvSpPr>
        <p:spPr>
          <a:xfrm>
            <a:off x="770000" y="1825625"/>
            <a:ext cx="9745500" cy="4517400"/>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5 different types of </a:t>
            </a:r>
            <a:r>
              <a:rPr lang="en-US" sz="2200">
                <a:solidFill>
                  <a:srgbClr val="292929"/>
                </a:solidFill>
              </a:rPr>
              <a:t>piecharts</a:t>
            </a:r>
            <a:r>
              <a:rPr lang="en-US" sz="2200">
                <a:solidFill>
                  <a:srgbClr val="292929"/>
                </a:solidFill>
              </a:rPr>
              <a:t> were added to the Dashboard, showing the </a:t>
            </a:r>
            <a:r>
              <a:rPr lang="en-US" sz="2200">
                <a:solidFill>
                  <a:srgbClr val="E06666"/>
                </a:solidFill>
              </a:rPr>
              <a:t>success rate of each launch site</a:t>
            </a:r>
            <a:r>
              <a:rPr lang="en-US" sz="2200">
                <a:solidFill>
                  <a:srgbClr val="292929"/>
                </a:solidFill>
              </a:rPr>
              <a:t> in particular </a:t>
            </a:r>
            <a:r>
              <a:rPr lang="en-US" sz="2200">
                <a:solidFill>
                  <a:srgbClr val="E06666"/>
                </a:solidFill>
              </a:rPr>
              <a:t>and also</a:t>
            </a:r>
            <a:r>
              <a:rPr lang="en-US" sz="2200">
                <a:solidFill>
                  <a:srgbClr val="292929"/>
                </a:solidFill>
              </a:rPr>
              <a:t> in </a:t>
            </a:r>
            <a:r>
              <a:rPr lang="en-US" sz="2200">
                <a:solidFill>
                  <a:srgbClr val="292929"/>
                </a:solidFill>
              </a:rPr>
              <a:t>comparison</a:t>
            </a:r>
            <a:r>
              <a:rPr lang="en-US" sz="2200">
                <a:solidFill>
                  <a:srgbClr val="292929"/>
                </a:solidFill>
              </a:rPr>
              <a:t> </a:t>
            </a:r>
            <a:r>
              <a:rPr lang="en-US" sz="2200">
                <a:solidFill>
                  <a:srgbClr val="E06666"/>
                </a:solidFill>
              </a:rPr>
              <a:t>all of them together</a:t>
            </a:r>
            <a:r>
              <a:rPr lang="en-US" sz="2200">
                <a:solidFill>
                  <a:srgbClr val="292929"/>
                </a:solidFill>
              </a:rPr>
              <a:t>. The selection of each site or the option “All Sites” is </a:t>
            </a:r>
            <a:r>
              <a:rPr lang="en-US" sz="2200" u="sng">
                <a:solidFill>
                  <a:srgbClr val="292929"/>
                </a:solidFill>
              </a:rPr>
              <a:t>actioned by the user with </a:t>
            </a:r>
            <a:r>
              <a:rPr lang="en-US" sz="2200" u="sng">
                <a:solidFill>
                  <a:schemeClr val="dk1"/>
                </a:solidFill>
              </a:rPr>
              <a:t>a drop down menu. </a:t>
            </a:r>
            <a:endParaRPr u="sng">
              <a:solidFill>
                <a:schemeClr val="dk1"/>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Scatter plots were added taking into considerations the variables of </a:t>
            </a:r>
            <a:r>
              <a:rPr lang="en-US" sz="2200">
                <a:solidFill>
                  <a:srgbClr val="E06666"/>
                </a:solidFill>
              </a:rPr>
              <a:t>payload mass</a:t>
            </a:r>
            <a:r>
              <a:rPr lang="en-US" sz="2200">
                <a:solidFill>
                  <a:srgbClr val="292929"/>
                </a:solidFill>
              </a:rPr>
              <a:t>, the </a:t>
            </a:r>
            <a:r>
              <a:rPr lang="en-US" sz="2200">
                <a:solidFill>
                  <a:srgbClr val="E06666"/>
                </a:solidFill>
              </a:rPr>
              <a:t>success or failure (class) </a:t>
            </a:r>
            <a:r>
              <a:rPr lang="en-US" sz="2200">
                <a:solidFill>
                  <a:srgbClr val="292929"/>
                </a:solidFill>
              </a:rPr>
              <a:t> and also the </a:t>
            </a:r>
            <a:r>
              <a:rPr lang="en-US" sz="2200">
                <a:solidFill>
                  <a:srgbClr val="E06666"/>
                </a:solidFill>
              </a:rPr>
              <a:t>Booster Version</a:t>
            </a:r>
            <a:r>
              <a:rPr lang="en-US" sz="2200">
                <a:solidFill>
                  <a:srgbClr val="292929"/>
                </a:solidFill>
              </a:rPr>
              <a:t> used. </a:t>
            </a:r>
            <a:r>
              <a:rPr lang="en-US" sz="2200" u="sng">
                <a:solidFill>
                  <a:srgbClr val="292929"/>
                </a:solidFill>
              </a:rPr>
              <a:t>The user has the </a:t>
            </a:r>
            <a:r>
              <a:rPr lang="en-US" sz="2200" u="sng">
                <a:solidFill>
                  <a:srgbClr val="292929"/>
                </a:solidFill>
              </a:rPr>
              <a:t>ability</a:t>
            </a:r>
            <a:r>
              <a:rPr lang="en-US" sz="2200" u="sng">
                <a:solidFill>
                  <a:srgbClr val="292929"/>
                </a:solidFill>
              </a:rPr>
              <a:t> to adjust the </a:t>
            </a:r>
            <a:r>
              <a:rPr lang="en-US" sz="2200" u="sng">
                <a:solidFill>
                  <a:srgbClr val="E06666"/>
                </a:solidFill>
              </a:rPr>
              <a:t>payload mass</a:t>
            </a:r>
            <a:r>
              <a:rPr lang="en-US" sz="2200" u="sng">
                <a:solidFill>
                  <a:srgbClr val="292929"/>
                </a:solidFill>
              </a:rPr>
              <a:t> interval variable using a slider</a:t>
            </a:r>
            <a:r>
              <a:rPr lang="en-US" sz="2200">
                <a:solidFill>
                  <a:srgbClr val="292929"/>
                </a:solidFill>
              </a:rPr>
              <a:t>. </a:t>
            </a:r>
            <a:endParaRPr sz="2200">
              <a:solidFill>
                <a:srgbClr val="292929"/>
              </a:solidFil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Refer to </a:t>
            </a:r>
            <a:r>
              <a:rPr lang="en-US" sz="2200" u="sng">
                <a:solidFill>
                  <a:schemeClr val="hlink"/>
                </a:solidFill>
                <a:hlinkClick r:id="rId4"/>
              </a:rPr>
              <a:t>https://github.com/IbraTebas/Capstone-Watson/blob/master/WEEK%203%20-%20Hands-on%20Lab%20-%20Build%20an%20Interactive%20Dashboard%20with%20Ploty%20Dash.ipynb</a:t>
            </a:r>
            <a:r>
              <a:rPr lang="en-US" sz="2200">
                <a:solidFill>
                  <a:srgbClr val="292929"/>
                </a:solidFill>
              </a:rPr>
              <a:t> complete notebook reporting the above.</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27" name="Google Shape;227;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15"/>
          <p:cNvSpPr txBox="1"/>
          <p:nvPr>
            <p:ph idx="1" type="body"/>
          </p:nvPr>
        </p:nvSpPr>
        <p:spPr>
          <a:xfrm>
            <a:off x="770000" y="1825625"/>
            <a:ext cx="7700100" cy="4351200"/>
          </a:xfrm>
          <a:prstGeom prst="rect">
            <a:avLst/>
          </a:prstGeom>
          <a:noFill/>
          <a:ln>
            <a:noFill/>
          </a:ln>
        </p:spPr>
        <p:txBody>
          <a:bodyPr anchorCtr="0" anchor="t" bIns="45700" lIns="91425" spcFirstLastPara="1" rIns="91425" wrap="square" tIns="45700">
            <a:normAutofit fontScale="47500" lnSpcReduction="20000"/>
          </a:bodyPr>
          <a:lstStyle/>
          <a:p>
            <a:pPr indent="-170338" lvl="0" marL="228600" marR="0" rtl="0" algn="l">
              <a:lnSpc>
                <a:spcPct val="100000"/>
              </a:lnSpc>
              <a:spcBef>
                <a:spcPts val="1400"/>
              </a:spcBef>
              <a:spcAft>
                <a:spcPts val="0"/>
              </a:spcAft>
              <a:buClr>
                <a:srgbClr val="292929"/>
              </a:buClr>
              <a:buSzPct val="100000"/>
              <a:buFont typeface="Arial"/>
              <a:buChar char="•"/>
            </a:pPr>
            <a:r>
              <a:rPr lang="en-US" sz="2700"/>
              <a:t>The </a:t>
            </a:r>
            <a:r>
              <a:rPr lang="en-US" sz="2700"/>
              <a:t>data is loaded from two CSV files provided to make the results similar to all students.(*)(**)</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“Class” column in one of the two datasets is converted to a numpy array to be used as train and test Y set. </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Data for the train and test X set is Normalized. </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A test/test partition of the data is created.</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Several models are fit using GridSearchCV with cv = 10</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Accuracy and score is measure and </a:t>
            </a:r>
            <a:r>
              <a:rPr lang="en-US" sz="2700"/>
              <a:t>confusion</a:t>
            </a:r>
            <a:r>
              <a:rPr lang="en-US" sz="2700"/>
              <a:t> matrix provided.</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a:t>Best predictor </a:t>
            </a:r>
            <a:r>
              <a:rPr lang="en-US" sz="2700"/>
              <a:t>classifier</a:t>
            </a:r>
            <a:r>
              <a:rPr lang="en-US" sz="2700"/>
              <a:t> is stated as Tree Classifier based on the results.</a:t>
            </a:r>
            <a:endParaRPr sz="2700"/>
          </a:p>
          <a:p>
            <a:pPr indent="-170338" lvl="0" marL="228600" marR="0" rtl="0" algn="l">
              <a:lnSpc>
                <a:spcPct val="100000"/>
              </a:lnSpc>
              <a:spcBef>
                <a:spcPts val="1400"/>
              </a:spcBef>
              <a:spcAft>
                <a:spcPts val="0"/>
              </a:spcAft>
              <a:buClr>
                <a:srgbClr val="292929"/>
              </a:buClr>
              <a:buSzPct val="100000"/>
              <a:buFont typeface="Arial"/>
              <a:buChar char="•"/>
            </a:pPr>
            <a:r>
              <a:rPr lang="en-US" sz="2700" u="sng">
                <a:solidFill>
                  <a:schemeClr val="hlink"/>
                </a:solidFill>
                <a:hlinkClick r:id="rId4"/>
              </a:rPr>
              <a:t>https://github.com/IbraTebas/Capstone-Watson/blob/master/Week%204%20-%20%20Hands-on%20Lab%20-%20Machine%20Learning%20Prediction%20lab.ipynb</a:t>
            </a:r>
            <a:r>
              <a:rPr lang="en-US" sz="2700">
                <a:solidFill>
                  <a:srgbClr val="292929"/>
                </a:solidFill>
              </a:rPr>
              <a:t> GitHub with all the activities completed. </a:t>
            </a:r>
            <a:endParaRPr sz="2700">
              <a:solidFill>
                <a:srgbClr val="292929"/>
              </a:solidFill>
            </a:endParaRPr>
          </a:p>
          <a:p>
            <a:pPr indent="0" lvl="0" marL="0" rtl="0" algn="l">
              <a:spcBef>
                <a:spcPts val="1400"/>
              </a:spcBef>
              <a:spcAft>
                <a:spcPts val="0"/>
              </a:spcAft>
              <a:buNone/>
            </a:pPr>
            <a:r>
              <a:rPr lang="en-US" sz="2700">
                <a:solidFill>
                  <a:srgbClr val="E06666"/>
                </a:solidFill>
                <a:latin typeface="Calibri"/>
                <a:ea typeface="Calibri"/>
                <a:cs typeface="Calibri"/>
                <a:sym typeface="Calibri"/>
              </a:rPr>
              <a:t>Please paste above url in https://nbviewer.org/ to be able to see all the results. </a:t>
            </a:r>
            <a:endParaRPr sz="2700">
              <a:solidFill>
                <a:srgbClr val="292929"/>
              </a:solidFill>
            </a:endParaRPr>
          </a:p>
          <a:p>
            <a:pPr indent="-50800" lvl="0" marL="228600" marR="0" rtl="0" algn="l">
              <a:lnSpc>
                <a:spcPct val="90000"/>
              </a:lnSpc>
              <a:spcBef>
                <a:spcPts val="1000"/>
              </a:spcBef>
              <a:spcAft>
                <a:spcPts val="0"/>
              </a:spcAft>
              <a:buClr>
                <a:schemeClr val="dk1"/>
              </a:buClr>
              <a:buSzPct val="100496"/>
              <a:buFont typeface="Arial"/>
              <a:buNone/>
            </a:pPr>
            <a:r>
              <a:t/>
            </a:r>
            <a:endParaRPr sz="2786">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30464"/>
              <a:buFont typeface="Arial"/>
              <a:buNone/>
            </a:pPr>
            <a:r>
              <a:rPr lang="en-US" sz="2146">
                <a:solidFill>
                  <a:srgbClr val="674EA7"/>
                </a:solidFill>
                <a:latin typeface="Calibri"/>
                <a:ea typeface="Calibri"/>
                <a:cs typeface="Calibri"/>
                <a:sym typeface="Calibri"/>
              </a:rPr>
              <a:t>*https://cf-courses-data.s3.us.cloud-object-storage.appdomain.cloud/IBM-DS0321EN-SkillsNetwork/datasets/dataset_part_2.csv</a:t>
            </a:r>
            <a:endParaRPr sz="2146">
              <a:solidFill>
                <a:srgbClr val="674EA7"/>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31520"/>
              <a:buFont typeface="Arial"/>
              <a:buNone/>
            </a:pPr>
            <a:r>
              <a:rPr lang="en-US" sz="2128">
                <a:solidFill>
                  <a:srgbClr val="674EA7"/>
                </a:solidFill>
                <a:latin typeface="Calibri"/>
                <a:ea typeface="Calibri"/>
                <a:cs typeface="Calibri"/>
                <a:sym typeface="Calibri"/>
              </a:rPr>
              <a:t>**https://cf-courses-data.s3.us.cloud-object-storage.appdomain.cloud/IBM-DS0321EN-SkillsNetwork/datasets/dataset_part_3.csv'</a:t>
            </a:r>
            <a:endParaRPr sz="2128">
              <a:solidFill>
                <a:srgbClr val="674EA7"/>
              </a:solidFill>
              <a:latin typeface="Calibri"/>
              <a:ea typeface="Calibri"/>
              <a:cs typeface="Calibri"/>
              <a:sym typeface="Calibri"/>
            </a:endParaRPr>
          </a:p>
        </p:txBody>
      </p:sp>
      <p:sp>
        <p:nvSpPr>
          <p:cNvPr id="234" name="Google Shape;234;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235" name="Google Shape;235;p15"/>
          <p:cNvPicPr preferRelativeResize="0"/>
          <p:nvPr/>
        </p:nvPicPr>
        <p:blipFill>
          <a:blip r:embed="rId5">
            <a:alphaModFix/>
          </a:blip>
          <a:stretch>
            <a:fillRect/>
          </a:stretch>
        </p:blipFill>
        <p:spPr>
          <a:xfrm>
            <a:off x="8470099" y="1396400"/>
            <a:ext cx="3441982" cy="1096625"/>
          </a:xfrm>
          <a:prstGeom prst="rect">
            <a:avLst/>
          </a:prstGeom>
          <a:noFill/>
          <a:ln>
            <a:noFill/>
          </a:ln>
        </p:spPr>
      </p:pic>
      <p:pic>
        <p:nvPicPr>
          <p:cNvPr id="236" name="Google Shape;236;p15"/>
          <p:cNvPicPr preferRelativeResize="0"/>
          <p:nvPr/>
        </p:nvPicPr>
        <p:blipFill>
          <a:blip r:embed="rId6">
            <a:alphaModFix/>
          </a:blip>
          <a:stretch>
            <a:fillRect/>
          </a:stretch>
        </p:blipFill>
        <p:spPr>
          <a:xfrm>
            <a:off x="8470107" y="2556536"/>
            <a:ext cx="3577925" cy="1186989"/>
          </a:xfrm>
          <a:prstGeom prst="rect">
            <a:avLst/>
          </a:prstGeom>
          <a:noFill/>
          <a:ln>
            <a:noFill/>
          </a:ln>
        </p:spPr>
      </p:pic>
      <p:pic>
        <p:nvPicPr>
          <p:cNvPr id="237" name="Google Shape;237;p15"/>
          <p:cNvPicPr preferRelativeResize="0"/>
          <p:nvPr/>
        </p:nvPicPr>
        <p:blipFill>
          <a:blip r:embed="rId7">
            <a:alphaModFix/>
          </a:blip>
          <a:stretch>
            <a:fillRect/>
          </a:stretch>
        </p:blipFill>
        <p:spPr>
          <a:xfrm>
            <a:off x="8512725" y="3806175"/>
            <a:ext cx="3679276" cy="663075"/>
          </a:xfrm>
          <a:prstGeom prst="rect">
            <a:avLst/>
          </a:prstGeom>
          <a:noFill/>
          <a:ln>
            <a:noFill/>
          </a:ln>
        </p:spPr>
      </p:pic>
      <p:pic>
        <p:nvPicPr>
          <p:cNvPr id="238" name="Google Shape;238;p15"/>
          <p:cNvPicPr preferRelativeResize="0"/>
          <p:nvPr/>
        </p:nvPicPr>
        <p:blipFill>
          <a:blip r:embed="rId8">
            <a:alphaModFix/>
          </a:blip>
          <a:stretch>
            <a:fillRect/>
          </a:stretch>
        </p:blipFill>
        <p:spPr>
          <a:xfrm>
            <a:off x="8470100" y="4531900"/>
            <a:ext cx="1913826" cy="2230725"/>
          </a:xfrm>
          <a:prstGeom prst="rect">
            <a:avLst/>
          </a:prstGeom>
          <a:noFill/>
          <a:ln>
            <a:noFill/>
          </a:ln>
        </p:spPr>
      </p:pic>
      <p:cxnSp>
        <p:nvCxnSpPr>
          <p:cNvPr id="239" name="Google Shape;239;p15"/>
          <p:cNvCxnSpPr/>
          <p:nvPr/>
        </p:nvCxnSpPr>
        <p:spPr>
          <a:xfrm>
            <a:off x="10997600" y="1936275"/>
            <a:ext cx="9600" cy="7536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15"/>
          <p:cNvCxnSpPr/>
          <p:nvPr/>
        </p:nvCxnSpPr>
        <p:spPr>
          <a:xfrm>
            <a:off x="11750900" y="3176025"/>
            <a:ext cx="9600" cy="7536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15"/>
          <p:cNvCxnSpPr/>
          <p:nvPr/>
        </p:nvCxnSpPr>
        <p:spPr>
          <a:xfrm>
            <a:off x="11559925" y="4110575"/>
            <a:ext cx="9600" cy="75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
        <p:nvSpPr>
          <p:cNvPr id="249" name="Google Shape;249;p16"/>
          <p:cNvSpPr txBox="1"/>
          <p:nvPr/>
        </p:nvSpPr>
        <p:spPr>
          <a:xfrm>
            <a:off x="770000" y="1468900"/>
            <a:ext cx="7852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rPr>
              <a:t>            Results: </a:t>
            </a:r>
            <a:endParaRPr>
              <a:solidFill>
                <a:srgbClr val="CC0000"/>
              </a:solidFill>
            </a:endParaRPr>
          </a:p>
          <a:p>
            <a:pPr indent="0" lvl="0" marL="0" rtl="0" algn="l">
              <a:spcBef>
                <a:spcPts val="0"/>
              </a:spcBef>
              <a:spcAft>
                <a:spcPts val="0"/>
              </a:spcAft>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Regarding the </a:t>
            </a:r>
            <a:r>
              <a:rPr lang="en-US">
                <a:solidFill>
                  <a:schemeClr val="dk1"/>
                </a:solidFill>
              </a:rPr>
              <a:t>success</a:t>
            </a:r>
            <a:r>
              <a:rPr lang="en-US">
                <a:solidFill>
                  <a:schemeClr val="dk1"/>
                </a:solidFill>
              </a:rPr>
              <a:t> rate evolution through years:</a:t>
            </a:r>
            <a:endParaRPr>
              <a:solidFill>
                <a:schemeClr val="dk1"/>
              </a:solidFill>
            </a:endParaRPr>
          </a:p>
          <a:p>
            <a:pPr indent="-317500" lvl="1" marL="1371600" rtl="0" algn="l">
              <a:spcBef>
                <a:spcPts val="0"/>
              </a:spcBef>
              <a:spcAft>
                <a:spcPts val="0"/>
              </a:spcAft>
              <a:buClr>
                <a:schemeClr val="dk1"/>
              </a:buClr>
              <a:buSzPts val="1400"/>
              <a:buChar char="○"/>
            </a:pPr>
            <a:r>
              <a:rPr lang="en-US">
                <a:solidFill>
                  <a:srgbClr val="CC0000"/>
                </a:solidFill>
              </a:rPr>
              <a:t>The launch success rate had diminished since 2020 in terms of the records analysed</a:t>
            </a:r>
            <a:r>
              <a:rPr lang="en-US">
                <a:solidFill>
                  <a:schemeClr val="dk1"/>
                </a:solidFill>
              </a:rPr>
              <a:t>.</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Recommendations regarding potential orbits and payload mass with higher success rate:</a:t>
            </a:r>
            <a:endParaRPr>
              <a:solidFill>
                <a:schemeClr val="dk1"/>
              </a:solidFill>
            </a:endParaRPr>
          </a:p>
          <a:p>
            <a:pPr indent="-317500" lvl="1" marL="1371600" rtl="0" algn="l">
              <a:spcBef>
                <a:spcPts val="0"/>
              </a:spcBef>
              <a:spcAft>
                <a:spcPts val="0"/>
              </a:spcAft>
              <a:buSzPts val="1400"/>
              <a:buChar char="○"/>
            </a:pPr>
            <a:r>
              <a:rPr lang="en-US">
                <a:solidFill>
                  <a:schemeClr val="dk1"/>
                </a:solidFill>
              </a:rPr>
              <a:t>VLEO shows as a strong candidate with</a:t>
            </a:r>
            <a:r>
              <a:rPr lang="en-US">
                <a:solidFill>
                  <a:srgbClr val="CC0000"/>
                </a:solidFill>
              </a:rPr>
              <a:t> 85% success rate.</a:t>
            </a:r>
            <a:endParaRPr>
              <a:solidFill>
                <a:srgbClr val="CC0000"/>
              </a:solidFill>
            </a:endParaRPr>
          </a:p>
          <a:p>
            <a:pPr indent="-317500" lvl="1" marL="1371600" rtl="0" algn="l">
              <a:spcBef>
                <a:spcPts val="0"/>
              </a:spcBef>
              <a:spcAft>
                <a:spcPts val="0"/>
              </a:spcAft>
              <a:buClr>
                <a:schemeClr val="dk1"/>
              </a:buClr>
              <a:buSzPts val="1400"/>
              <a:buChar char="○"/>
            </a:pPr>
            <a:r>
              <a:rPr lang="en-US">
                <a:solidFill>
                  <a:srgbClr val="CC0000"/>
                </a:solidFill>
              </a:rPr>
              <a:t>Payload masses between 3000 kg and 4000 kg seem to have a much better performance (70% success)</a:t>
            </a:r>
            <a:endParaRPr>
              <a:solidFill>
                <a:srgbClr val="CC0000"/>
              </a:solidFill>
            </a:endParaRPr>
          </a:p>
          <a:p>
            <a:pPr indent="0" lvl="0" marL="1371600" rtl="0" algn="l">
              <a:spcBef>
                <a:spcPts val="0"/>
              </a:spcBef>
              <a:spcAft>
                <a:spcPts val="0"/>
              </a:spcAft>
              <a:buNone/>
            </a:pPr>
            <a:r>
              <a:t/>
            </a:r>
            <a:endParaRPr>
              <a:solidFill>
                <a:srgbClr val="CC0000"/>
              </a:solidFill>
            </a:endParaRPr>
          </a:p>
          <a:p>
            <a:pPr indent="0" lvl="0" marL="0" rtl="0" algn="l">
              <a:spcBef>
                <a:spcPts val="0"/>
              </a:spcBef>
              <a:spcAft>
                <a:spcPts val="0"/>
              </a:spcAft>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Recommendation regarding best performing launching sites.</a:t>
            </a:r>
            <a:endParaRPr>
              <a:solidFill>
                <a:schemeClr val="dk1"/>
              </a:solidFill>
            </a:endParaRPr>
          </a:p>
          <a:p>
            <a:pPr indent="-317500" lvl="1" marL="1371600" rtl="0" algn="l">
              <a:spcBef>
                <a:spcPts val="0"/>
              </a:spcBef>
              <a:spcAft>
                <a:spcPts val="0"/>
              </a:spcAft>
              <a:buSzPts val="1400"/>
              <a:buChar char="○"/>
            </a:pPr>
            <a:r>
              <a:rPr lang="en-US">
                <a:solidFill>
                  <a:schemeClr val="dk1"/>
                </a:solidFill>
              </a:rPr>
              <a:t> </a:t>
            </a:r>
            <a:r>
              <a:rPr lang="en-US">
                <a:solidFill>
                  <a:srgbClr val="CC0000"/>
                </a:solidFill>
              </a:rPr>
              <a:t>KSC LC 39A (Kennedy Space Center Launch Complex 39A) has the best performance </a:t>
            </a:r>
            <a:r>
              <a:rPr lang="en-US">
                <a:solidFill>
                  <a:schemeClr val="dk1"/>
                </a:solidFill>
              </a:rPr>
              <a:t>in terms of absolute amount of successful landings and in terms of success rate.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rgbClr val="CC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261" name="Google Shape;261;p18"/>
          <p:cNvSpPr txBox="1"/>
          <p:nvPr/>
        </p:nvSpPr>
        <p:spPr>
          <a:xfrm>
            <a:off x="8336025" y="2747025"/>
            <a:ext cx="3500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Both VAFB SLC 4E and KSC LC 39A have a better success rate than CCAFS SLC 40</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CCAFS SLC 40 improves their success rate greatly after flight number 60 and onwards.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VABF SLC 4E has had </a:t>
            </a:r>
            <a:r>
              <a:rPr lang="en-US"/>
              <a:t>significantly</a:t>
            </a:r>
            <a:r>
              <a:rPr lang="en-US"/>
              <a:t> less </a:t>
            </a:r>
            <a:r>
              <a:rPr lang="en-US"/>
              <a:t>flights than the other two sites. </a:t>
            </a:r>
            <a:endParaRPr/>
          </a:p>
        </p:txBody>
      </p:sp>
      <p:sp>
        <p:nvSpPr>
          <p:cNvPr id="262" name="Google Shape;262;p18"/>
          <p:cNvSpPr txBox="1"/>
          <p:nvPr/>
        </p:nvSpPr>
        <p:spPr>
          <a:xfrm>
            <a:off x="9442875" y="2184250"/>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pic>
        <p:nvPicPr>
          <p:cNvPr id="263" name="Google Shape;263;p18"/>
          <p:cNvPicPr preferRelativeResize="0"/>
          <p:nvPr/>
        </p:nvPicPr>
        <p:blipFill>
          <a:blip r:embed="rId4">
            <a:alphaModFix/>
          </a:blip>
          <a:stretch>
            <a:fillRect/>
          </a:stretch>
        </p:blipFill>
        <p:spPr>
          <a:xfrm>
            <a:off x="1220675" y="1475525"/>
            <a:ext cx="5856700" cy="488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0" name="Google Shape;270;p19"/>
          <p:cNvPicPr preferRelativeResize="0"/>
          <p:nvPr/>
        </p:nvPicPr>
        <p:blipFill>
          <a:blip r:embed="rId4">
            <a:alphaModFix/>
          </a:blip>
          <a:stretch>
            <a:fillRect/>
          </a:stretch>
        </p:blipFill>
        <p:spPr>
          <a:xfrm>
            <a:off x="810550" y="1459475"/>
            <a:ext cx="5923450" cy="4778175"/>
          </a:xfrm>
          <a:prstGeom prst="rect">
            <a:avLst/>
          </a:prstGeom>
          <a:noFill/>
          <a:ln>
            <a:noFill/>
          </a:ln>
        </p:spPr>
      </p:pic>
      <p:sp>
        <p:nvSpPr>
          <p:cNvPr id="271" name="Google Shape;271;p19"/>
          <p:cNvSpPr txBox="1"/>
          <p:nvPr/>
        </p:nvSpPr>
        <p:spPr>
          <a:xfrm>
            <a:off x="8336025" y="2747025"/>
            <a:ext cx="3500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Barely no launches are processed for values of payload mass between 7500 and 12500 Kg, and none on site CCAFS SLC 40</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CCAFS SLC 40 has the largest amount of heavy payload mass launches </a:t>
            </a:r>
            <a:r>
              <a:rPr lang="en-US"/>
              <a:t>successful.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VABF SLC 4E has not processed any lunches for heavy payload mass (greater than 10,000 KG)</a:t>
            </a:r>
            <a:endParaRPr/>
          </a:p>
        </p:txBody>
      </p:sp>
      <p:sp>
        <p:nvSpPr>
          <p:cNvPr id="272" name="Google Shape;272;p19"/>
          <p:cNvSpPr txBox="1"/>
          <p:nvPr/>
        </p:nvSpPr>
        <p:spPr>
          <a:xfrm>
            <a:off x="9442875" y="2184250"/>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20"/>
          <p:cNvSpPr txBox="1"/>
          <p:nvPr>
            <p:ph idx="12" type="sldNum"/>
          </p:nvPr>
        </p:nvSpPr>
        <p:spPr>
          <a:xfrm>
            <a:off x="9515997" y="6016048"/>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79" name="Google Shape;279;p20"/>
          <p:cNvPicPr preferRelativeResize="0"/>
          <p:nvPr/>
        </p:nvPicPr>
        <p:blipFill>
          <a:blip r:embed="rId4">
            <a:alphaModFix/>
          </a:blip>
          <a:stretch>
            <a:fillRect/>
          </a:stretch>
        </p:blipFill>
        <p:spPr>
          <a:xfrm>
            <a:off x="152400" y="1284125"/>
            <a:ext cx="6762850" cy="3455900"/>
          </a:xfrm>
          <a:prstGeom prst="rect">
            <a:avLst/>
          </a:prstGeom>
          <a:noFill/>
          <a:ln>
            <a:noFill/>
          </a:ln>
        </p:spPr>
      </p:pic>
      <p:sp>
        <p:nvSpPr>
          <p:cNvPr id="280" name="Google Shape;280;p20"/>
          <p:cNvSpPr txBox="1"/>
          <p:nvPr/>
        </p:nvSpPr>
        <p:spPr>
          <a:xfrm>
            <a:off x="8212025" y="2060275"/>
            <a:ext cx="3500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success rate for orbit SO is 0% but only one launch was attempted.</a:t>
            </a:r>
            <a:endParaRPr/>
          </a:p>
          <a:p>
            <a:pPr indent="-317500" lvl="0" marL="457200" rtl="0" algn="l">
              <a:spcBef>
                <a:spcPts val="0"/>
              </a:spcBef>
              <a:spcAft>
                <a:spcPts val="0"/>
              </a:spcAft>
              <a:buSzPts val="1400"/>
              <a:buChar char="●"/>
            </a:pPr>
            <a:r>
              <a:rPr lang="en-US"/>
              <a:t>The orbit with less success rate is GTO with 51% success rate. </a:t>
            </a:r>
            <a:endParaRPr/>
          </a:p>
          <a:p>
            <a:pPr indent="-317500" lvl="0" marL="457200" rtl="0" algn="l">
              <a:spcBef>
                <a:spcPts val="0"/>
              </a:spcBef>
              <a:spcAft>
                <a:spcPts val="0"/>
              </a:spcAft>
              <a:buSzPts val="1400"/>
              <a:buChar char="●"/>
            </a:pPr>
            <a:r>
              <a:rPr lang="en-US"/>
              <a:t>ES-L1, GEO, HEO and SSO orbits shows a 100% success rate but very few launches.  </a:t>
            </a:r>
            <a:endParaRPr/>
          </a:p>
          <a:p>
            <a:pPr indent="-317500" lvl="0" marL="457200" rtl="0" algn="l">
              <a:spcBef>
                <a:spcPts val="0"/>
              </a:spcBef>
              <a:spcAft>
                <a:spcPts val="0"/>
              </a:spcAft>
              <a:buSzPts val="1400"/>
              <a:buChar char="●"/>
            </a:pPr>
            <a:r>
              <a:rPr lang="en-US"/>
              <a:t>Taking</a:t>
            </a:r>
            <a:r>
              <a:rPr lang="en-US"/>
              <a:t> into consideration that the orbits more used are GTO, ISS and VLEO in that order, VLEO shows as a strong candidate with 85% success rate. </a:t>
            </a:r>
            <a:endParaRPr/>
          </a:p>
        </p:txBody>
      </p:sp>
      <p:sp>
        <p:nvSpPr>
          <p:cNvPr id="281" name="Google Shape;281;p20"/>
          <p:cNvSpPr txBox="1"/>
          <p:nvPr/>
        </p:nvSpPr>
        <p:spPr>
          <a:xfrm>
            <a:off x="9318875" y="1497500"/>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pic>
        <p:nvPicPr>
          <p:cNvPr id="282" name="Google Shape;282;p20"/>
          <p:cNvPicPr preferRelativeResize="0"/>
          <p:nvPr/>
        </p:nvPicPr>
        <p:blipFill>
          <a:blip r:embed="rId5">
            <a:alphaModFix/>
          </a:blip>
          <a:stretch>
            <a:fillRect/>
          </a:stretch>
        </p:blipFill>
        <p:spPr>
          <a:xfrm>
            <a:off x="152400" y="4892425"/>
            <a:ext cx="5735005" cy="1813175"/>
          </a:xfrm>
          <a:prstGeom prst="rect">
            <a:avLst/>
          </a:prstGeom>
          <a:noFill/>
          <a:ln>
            <a:noFill/>
          </a:ln>
        </p:spPr>
      </p:pic>
      <p:pic>
        <p:nvPicPr>
          <p:cNvPr id="283" name="Google Shape;283;p20"/>
          <p:cNvPicPr preferRelativeResize="0"/>
          <p:nvPr/>
        </p:nvPicPr>
        <p:blipFill>
          <a:blip r:embed="rId6">
            <a:alphaModFix/>
          </a:blip>
          <a:stretch>
            <a:fillRect/>
          </a:stretch>
        </p:blipFill>
        <p:spPr>
          <a:xfrm>
            <a:off x="6164913" y="4892425"/>
            <a:ext cx="4258212" cy="1879650"/>
          </a:xfrm>
          <a:prstGeom prst="rect">
            <a:avLst/>
          </a:prstGeom>
          <a:noFill/>
          <a:ln>
            <a:noFill/>
          </a:ln>
        </p:spPr>
      </p:pic>
      <p:pic>
        <p:nvPicPr>
          <p:cNvPr id="284" name="Google Shape;284;p20"/>
          <p:cNvPicPr preferRelativeResize="0"/>
          <p:nvPr/>
        </p:nvPicPr>
        <p:blipFill>
          <a:blip r:embed="rId7">
            <a:alphaModFix/>
          </a:blip>
          <a:stretch>
            <a:fillRect/>
          </a:stretch>
        </p:blipFill>
        <p:spPr>
          <a:xfrm>
            <a:off x="10511150" y="4593900"/>
            <a:ext cx="1239975" cy="217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91" name="Google Shape;291;p21"/>
          <p:cNvSpPr txBox="1"/>
          <p:nvPr/>
        </p:nvSpPr>
        <p:spPr>
          <a:xfrm>
            <a:off x="4024750" y="5026675"/>
            <a:ext cx="3500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LEO Orbit:  the success </a:t>
            </a:r>
            <a:r>
              <a:rPr lang="en-US"/>
              <a:t>seems</a:t>
            </a:r>
            <a:r>
              <a:rPr lang="en-US"/>
              <a:t> to </a:t>
            </a:r>
            <a:r>
              <a:rPr lang="en-US"/>
              <a:t>be</a:t>
            </a:r>
            <a:r>
              <a:rPr lang="en-US"/>
              <a:t> correlated to the flight number.</a:t>
            </a:r>
            <a:endParaRPr/>
          </a:p>
          <a:p>
            <a:pPr indent="-317500" lvl="0" marL="457200" rtl="0" algn="l">
              <a:spcBef>
                <a:spcPts val="0"/>
              </a:spcBef>
              <a:spcAft>
                <a:spcPts val="0"/>
              </a:spcAft>
              <a:buSzPts val="1400"/>
              <a:buChar char="●"/>
            </a:pPr>
            <a:r>
              <a:rPr lang="en-US"/>
              <a:t>GTO orbit:  the success does not seem to be correlated to the flight number ( keeps on </a:t>
            </a:r>
            <a:r>
              <a:rPr lang="en-US"/>
              <a:t>altering</a:t>
            </a:r>
            <a:r>
              <a:rPr lang="en-US"/>
              <a:t> colors)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292" name="Google Shape;292;p21"/>
          <p:cNvSpPr txBox="1"/>
          <p:nvPr/>
        </p:nvSpPr>
        <p:spPr>
          <a:xfrm>
            <a:off x="5241075" y="4740500"/>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pic>
        <p:nvPicPr>
          <p:cNvPr id="293" name="Google Shape;293;p21"/>
          <p:cNvPicPr preferRelativeResize="0"/>
          <p:nvPr/>
        </p:nvPicPr>
        <p:blipFill>
          <a:blip r:embed="rId4">
            <a:alphaModFix/>
          </a:blip>
          <a:stretch>
            <a:fillRect/>
          </a:stretch>
        </p:blipFill>
        <p:spPr>
          <a:xfrm>
            <a:off x="152400" y="1240100"/>
            <a:ext cx="11887201" cy="288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00" name="Google Shape;300;p22"/>
          <p:cNvPicPr preferRelativeResize="0"/>
          <p:nvPr/>
        </p:nvPicPr>
        <p:blipFill>
          <a:blip r:embed="rId4">
            <a:alphaModFix/>
          </a:blip>
          <a:stretch>
            <a:fillRect/>
          </a:stretch>
        </p:blipFill>
        <p:spPr>
          <a:xfrm>
            <a:off x="152400" y="1240100"/>
            <a:ext cx="11887198" cy="3557650"/>
          </a:xfrm>
          <a:prstGeom prst="rect">
            <a:avLst/>
          </a:prstGeom>
          <a:noFill/>
          <a:ln>
            <a:noFill/>
          </a:ln>
        </p:spPr>
      </p:pic>
      <p:sp>
        <p:nvSpPr>
          <p:cNvPr id="301" name="Google Shape;301;p22"/>
          <p:cNvSpPr txBox="1"/>
          <p:nvPr/>
        </p:nvSpPr>
        <p:spPr>
          <a:xfrm>
            <a:off x="4081975" y="5164800"/>
            <a:ext cx="3500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POLAR, </a:t>
            </a:r>
            <a:r>
              <a:rPr lang="en-US"/>
              <a:t>LEO and ISS orbits:  heavy payloads seem to be successful more frequently. </a:t>
            </a:r>
            <a:endParaRPr/>
          </a:p>
          <a:p>
            <a:pPr indent="-317500" lvl="0" marL="457200" rtl="0" algn="l">
              <a:spcBef>
                <a:spcPts val="0"/>
              </a:spcBef>
              <a:spcAft>
                <a:spcPts val="0"/>
              </a:spcAft>
              <a:buSzPts val="1400"/>
              <a:buChar char="●"/>
            </a:pPr>
            <a:r>
              <a:rPr lang="en-US"/>
              <a:t>GTO orbit:  </a:t>
            </a:r>
            <a:r>
              <a:rPr lang="en-US"/>
              <a:t>the</a:t>
            </a:r>
            <a:r>
              <a:rPr lang="en-US"/>
              <a:t> alternancy of the </a:t>
            </a:r>
            <a:r>
              <a:rPr lang="en-US"/>
              <a:t>success</a:t>
            </a:r>
            <a:r>
              <a:rPr lang="en-US"/>
              <a:t> and failure seems to not be correlated to payload mass.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02" name="Google Shape;302;p22"/>
          <p:cNvSpPr txBox="1"/>
          <p:nvPr/>
        </p:nvSpPr>
        <p:spPr>
          <a:xfrm>
            <a:off x="5088450" y="4851925"/>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09" name="Google Shape;309;p23"/>
          <p:cNvPicPr preferRelativeResize="0"/>
          <p:nvPr/>
        </p:nvPicPr>
        <p:blipFill>
          <a:blip r:embed="rId4">
            <a:alphaModFix/>
          </a:blip>
          <a:stretch>
            <a:fillRect/>
          </a:stretch>
        </p:blipFill>
        <p:spPr>
          <a:xfrm>
            <a:off x="152400" y="1373375"/>
            <a:ext cx="7773874" cy="5131700"/>
          </a:xfrm>
          <a:prstGeom prst="rect">
            <a:avLst/>
          </a:prstGeom>
          <a:noFill/>
          <a:ln>
            <a:noFill/>
          </a:ln>
        </p:spPr>
      </p:pic>
      <p:sp>
        <p:nvSpPr>
          <p:cNvPr id="310" name="Google Shape;310;p23"/>
          <p:cNvSpPr txBox="1"/>
          <p:nvPr/>
        </p:nvSpPr>
        <p:spPr>
          <a:xfrm>
            <a:off x="8336025" y="2747025"/>
            <a:ext cx="3500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The success rate had mostly increased since 2013 until 2020.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success rate seems to diminish after 2020.</a:t>
            </a:r>
            <a:endParaRPr/>
          </a:p>
          <a:p>
            <a:pPr indent="0" lvl="0" marL="0" rtl="0" algn="l">
              <a:spcBef>
                <a:spcPts val="0"/>
              </a:spcBef>
              <a:spcAft>
                <a:spcPts val="0"/>
              </a:spcAft>
              <a:buNone/>
            </a:pPr>
            <a:r>
              <a:t/>
            </a:r>
            <a:endParaRPr/>
          </a:p>
        </p:txBody>
      </p:sp>
      <p:sp>
        <p:nvSpPr>
          <p:cNvPr id="311" name="Google Shape;311;p23"/>
          <p:cNvSpPr txBox="1"/>
          <p:nvPr/>
        </p:nvSpPr>
        <p:spPr>
          <a:xfrm>
            <a:off x="9442875" y="2184250"/>
            <a:ext cx="201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CC0000"/>
                </a:solidFill>
              </a:rPr>
              <a:t>Insights: </a:t>
            </a:r>
            <a:endParaRPr sz="1700">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 - SQL Query</a:t>
            </a:r>
            <a:endParaRPr/>
          </a:p>
        </p:txBody>
      </p:sp>
      <p:pic>
        <p:nvPicPr>
          <p:cNvPr id="317" name="Google Shape;317;p24"/>
          <p:cNvPicPr preferRelativeResize="0"/>
          <p:nvPr/>
        </p:nvPicPr>
        <p:blipFill>
          <a:blip r:embed="rId4">
            <a:alphaModFix/>
          </a:blip>
          <a:stretch>
            <a:fillRect/>
          </a:stretch>
        </p:blipFill>
        <p:spPr>
          <a:xfrm>
            <a:off x="133325" y="1993624"/>
            <a:ext cx="8210550" cy="3962400"/>
          </a:xfrm>
          <a:prstGeom prst="rect">
            <a:avLst/>
          </a:prstGeom>
          <a:noFill/>
          <a:ln>
            <a:noFill/>
          </a:ln>
        </p:spPr>
      </p:pic>
      <p:sp>
        <p:nvSpPr>
          <p:cNvPr id="318" name="Google Shape;318;p24"/>
          <p:cNvSpPr txBox="1"/>
          <p:nvPr/>
        </p:nvSpPr>
        <p:spPr>
          <a:xfrm>
            <a:off x="8593975" y="3328875"/>
            <a:ext cx="330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The “SELECT DISTINCT” part of the query provides the categories of the variable. </a:t>
            </a:r>
            <a:endParaRPr b="1">
              <a:solidFill>
                <a:srgbClr val="E0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11e9a75b5d3_0_13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g11e9a75b5d3_0_13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All Launch Site Names - Further information</a:t>
            </a:r>
            <a:endParaRPr/>
          </a:p>
        </p:txBody>
      </p:sp>
      <p:pic>
        <p:nvPicPr>
          <p:cNvPr id="325" name="Google Shape;325;g11e9a75b5d3_0_139"/>
          <p:cNvPicPr preferRelativeResize="0"/>
          <p:nvPr/>
        </p:nvPicPr>
        <p:blipFill>
          <a:blip r:embed="rId4">
            <a:alphaModFix/>
          </a:blip>
          <a:stretch>
            <a:fillRect/>
          </a:stretch>
        </p:blipFill>
        <p:spPr>
          <a:xfrm>
            <a:off x="409563" y="1297225"/>
            <a:ext cx="10216628" cy="1129475"/>
          </a:xfrm>
          <a:prstGeom prst="rect">
            <a:avLst/>
          </a:prstGeom>
          <a:noFill/>
          <a:ln>
            <a:noFill/>
          </a:ln>
        </p:spPr>
      </p:pic>
      <p:pic>
        <p:nvPicPr>
          <p:cNvPr id="326" name="Google Shape;326;g11e9a75b5d3_0_139"/>
          <p:cNvPicPr preferRelativeResize="0"/>
          <p:nvPr/>
        </p:nvPicPr>
        <p:blipFill>
          <a:blip r:embed="rId5">
            <a:alphaModFix/>
          </a:blip>
          <a:stretch>
            <a:fillRect/>
          </a:stretch>
        </p:blipFill>
        <p:spPr>
          <a:xfrm>
            <a:off x="391700" y="2516924"/>
            <a:ext cx="10234510" cy="1180625"/>
          </a:xfrm>
          <a:prstGeom prst="rect">
            <a:avLst/>
          </a:prstGeom>
          <a:noFill/>
          <a:ln>
            <a:noFill/>
          </a:ln>
        </p:spPr>
      </p:pic>
      <p:pic>
        <p:nvPicPr>
          <p:cNvPr id="327" name="Google Shape;327;g11e9a75b5d3_0_139"/>
          <p:cNvPicPr preferRelativeResize="0"/>
          <p:nvPr/>
        </p:nvPicPr>
        <p:blipFill>
          <a:blip r:embed="rId6">
            <a:alphaModFix/>
          </a:blip>
          <a:stretch>
            <a:fillRect/>
          </a:stretch>
        </p:blipFill>
        <p:spPr>
          <a:xfrm>
            <a:off x="391700" y="3787769"/>
            <a:ext cx="10234499" cy="1129481"/>
          </a:xfrm>
          <a:prstGeom prst="rect">
            <a:avLst/>
          </a:prstGeom>
          <a:noFill/>
          <a:ln>
            <a:noFill/>
          </a:ln>
        </p:spPr>
      </p:pic>
      <p:pic>
        <p:nvPicPr>
          <p:cNvPr id="328" name="Google Shape;328;g11e9a75b5d3_0_139"/>
          <p:cNvPicPr preferRelativeResize="0"/>
          <p:nvPr/>
        </p:nvPicPr>
        <p:blipFill>
          <a:blip r:embed="rId7">
            <a:alphaModFix/>
          </a:blip>
          <a:stretch>
            <a:fillRect/>
          </a:stretch>
        </p:blipFill>
        <p:spPr>
          <a:xfrm>
            <a:off x="409575" y="5007475"/>
            <a:ext cx="3411782" cy="1770275"/>
          </a:xfrm>
          <a:prstGeom prst="rect">
            <a:avLst/>
          </a:prstGeom>
          <a:noFill/>
          <a:ln>
            <a:noFill/>
          </a:ln>
        </p:spPr>
      </p:pic>
      <p:sp>
        <p:nvSpPr>
          <p:cNvPr id="329" name="Google Shape;329;g11e9a75b5d3_0_139"/>
          <p:cNvSpPr txBox="1"/>
          <p:nvPr/>
        </p:nvSpPr>
        <p:spPr>
          <a:xfrm>
            <a:off x="7229775" y="2426700"/>
            <a:ext cx="331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https://en.wikipedia.org/wiki/Kennedy_Space_Center_Launch_Complex_39A</a:t>
            </a:r>
            <a:endParaRPr sz="1000"/>
          </a:p>
        </p:txBody>
      </p:sp>
      <p:sp>
        <p:nvSpPr>
          <p:cNvPr id="330" name="Google Shape;330;g11e9a75b5d3_0_139"/>
          <p:cNvSpPr txBox="1"/>
          <p:nvPr/>
        </p:nvSpPr>
        <p:spPr>
          <a:xfrm>
            <a:off x="7229775" y="1297250"/>
            <a:ext cx="256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https://en.wikipedia.org/wiki/Cape_Canaveral_Space_Launch_Complex_40</a:t>
            </a:r>
            <a:endParaRPr sz="1000"/>
          </a:p>
        </p:txBody>
      </p:sp>
      <p:sp>
        <p:nvSpPr>
          <p:cNvPr id="331" name="Google Shape;331;g11e9a75b5d3_0_139"/>
          <p:cNvSpPr txBox="1"/>
          <p:nvPr/>
        </p:nvSpPr>
        <p:spPr>
          <a:xfrm>
            <a:off x="7229775" y="372968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https://en.wikipedia.org/wiki/Vandenberg_Space_Launch_Complex_4</a:t>
            </a:r>
            <a:endParaRPr sz="1000"/>
          </a:p>
        </p:txBody>
      </p:sp>
      <p:sp>
        <p:nvSpPr>
          <p:cNvPr id="332" name="Google Shape;332;g11e9a75b5d3_0_139"/>
          <p:cNvSpPr txBox="1"/>
          <p:nvPr/>
        </p:nvSpPr>
        <p:spPr>
          <a:xfrm>
            <a:off x="4168200" y="5261563"/>
            <a:ext cx="549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Codes and coordinates (Lat = Latitude // Long = Longitude) for the launch sites analysed.</a:t>
            </a:r>
            <a:endParaRPr b="1">
              <a:solidFill>
                <a:srgbClr val="E06666"/>
              </a:solidFill>
            </a:endParaRPr>
          </a:p>
          <a:p>
            <a:pPr indent="0" lvl="0" marL="0" rtl="0" algn="l">
              <a:spcBef>
                <a:spcPts val="0"/>
              </a:spcBef>
              <a:spcAft>
                <a:spcPts val="0"/>
              </a:spcAft>
              <a:buNone/>
            </a:pPr>
            <a:r>
              <a:t/>
            </a:r>
            <a:endParaRPr b="1">
              <a:solidFill>
                <a:srgbClr val="E06666"/>
              </a:solidFill>
            </a:endParaRPr>
          </a:p>
          <a:p>
            <a:pPr indent="0" lvl="0" marL="0" rtl="0" algn="l">
              <a:spcBef>
                <a:spcPts val="0"/>
              </a:spcBef>
              <a:spcAft>
                <a:spcPts val="0"/>
              </a:spcAft>
              <a:buNone/>
            </a:pPr>
            <a:r>
              <a:rPr b="1" lang="en-US">
                <a:solidFill>
                  <a:srgbClr val="E06666"/>
                </a:solidFill>
              </a:rPr>
              <a:t>Refer to top Wikipedia article regarding the full name of each launch site. </a:t>
            </a:r>
            <a:endParaRPr b="1">
              <a:solidFill>
                <a:srgbClr val="E0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8" name="Google Shape;33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339" name="Google Shape;339;p25"/>
          <p:cNvPicPr preferRelativeResize="0"/>
          <p:nvPr/>
        </p:nvPicPr>
        <p:blipFill>
          <a:blip r:embed="rId4">
            <a:alphaModFix/>
          </a:blip>
          <a:stretch>
            <a:fillRect/>
          </a:stretch>
        </p:blipFill>
        <p:spPr>
          <a:xfrm>
            <a:off x="152400" y="1240099"/>
            <a:ext cx="11887204" cy="4186458"/>
          </a:xfrm>
          <a:prstGeom prst="rect">
            <a:avLst/>
          </a:prstGeom>
          <a:noFill/>
          <a:ln>
            <a:noFill/>
          </a:ln>
        </p:spPr>
      </p:pic>
      <p:sp>
        <p:nvSpPr>
          <p:cNvPr id="340" name="Google Shape;340;p25"/>
          <p:cNvSpPr txBox="1"/>
          <p:nvPr/>
        </p:nvSpPr>
        <p:spPr>
          <a:xfrm>
            <a:off x="3280850" y="5811600"/>
            <a:ext cx="54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The “LIKE ‘CCA%” sets the condition and the “LIMIT” the </a:t>
            </a:r>
            <a:r>
              <a:rPr b="1" lang="en-US">
                <a:solidFill>
                  <a:srgbClr val="E06666"/>
                </a:solidFill>
              </a:rPr>
              <a:t>amount</a:t>
            </a:r>
            <a:r>
              <a:rPr b="1" lang="en-US">
                <a:solidFill>
                  <a:srgbClr val="E06666"/>
                </a:solidFill>
              </a:rPr>
              <a:t> to display on this query. </a:t>
            </a:r>
            <a:endParaRPr b="1">
              <a:solidFill>
                <a:srgbClr val="E0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47" name="Google Shape;347;p26"/>
          <p:cNvPicPr preferRelativeResize="0"/>
          <p:nvPr/>
        </p:nvPicPr>
        <p:blipFill>
          <a:blip r:embed="rId4">
            <a:alphaModFix/>
          </a:blip>
          <a:stretch>
            <a:fillRect/>
          </a:stretch>
        </p:blipFill>
        <p:spPr>
          <a:xfrm>
            <a:off x="152400" y="1240099"/>
            <a:ext cx="10086975" cy="3124200"/>
          </a:xfrm>
          <a:prstGeom prst="rect">
            <a:avLst/>
          </a:prstGeom>
          <a:noFill/>
          <a:ln>
            <a:noFill/>
          </a:ln>
        </p:spPr>
      </p:pic>
      <p:sp>
        <p:nvSpPr>
          <p:cNvPr id="348" name="Google Shape;348;p26"/>
          <p:cNvSpPr txBox="1"/>
          <p:nvPr/>
        </p:nvSpPr>
        <p:spPr>
          <a:xfrm>
            <a:off x="3695875" y="51220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“SUM” process the query as an </a:t>
            </a:r>
            <a:r>
              <a:rPr b="1" lang="en-US">
                <a:solidFill>
                  <a:srgbClr val="E06666"/>
                </a:solidFill>
              </a:rPr>
              <a:t>addition of the variable indicated.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55" name="Google Shape;355;p27"/>
          <p:cNvPicPr preferRelativeResize="0"/>
          <p:nvPr/>
        </p:nvPicPr>
        <p:blipFill>
          <a:blip r:embed="rId4">
            <a:alphaModFix/>
          </a:blip>
          <a:stretch>
            <a:fillRect/>
          </a:stretch>
        </p:blipFill>
        <p:spPr>
          <a:xfrm>
            <a:off x="84200" y="1545324"/>
            <a:ext cx="11887200" cy="2378975"/>
          </a:xfrm>
          <a:prstGeom prst="rect">
            <a:avLst/>
          </a:prstGeom>
          <a:noFill/>
          <a:ln>
            <a:noFill/>
          </a:ln>
        </p:spPr>
      </p:pic>
      <p:sp>
        <p:nvSpPr>
          <p:cNvPr id="356" name="Google Shape;356;p27"/>
          <p:cNvSpPr txBox="1"/>
          <p:nvPr/>
        </p:nvSpPr>
        <p:spPr>
          <a:xfrm>
            <a:off x="4527800" y="46299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“AVG” process the average, the “LIKE” part filters the Booster Version</a:t>
            </a:r>
            <a:r>
              <a:rPr b="1" lang="en-US">
                <a:solidFill>
                  <a:srgbClr val="E06666"/>
                </a:solidFil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314750" y="3052250"/>
            <a:ext cx="2365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rPr>
              <a:t>Data collection methodology:</a:t>
            </a:r>
            <a:endParaRPr>
              <a:solidFill>
                <a:srgbClr val="CC0000"/>
              </a:solidFill>
            </a:endParaRPr>
          </a:p>
          <a:p>
            <a:pPr indent="0" lvl="0" marL="0" rtl="0" algn="l">
              <a:spcBef>
                <a:spcPts val="0"/>
              </a:spcBef>
              <a:spcAft>
                <a:spcPts val="0"/>
              </a:spcAft>
              <a:buNone/>
            </a:pPr>
            <a:r>
              <a:t/>
            </a:r>
            <a:endParaRPr>
              <a:solidFill>
                <a:srgbClr val="CC0000"/>
              </a:solidFill>
            </a:endParaRPr>
          </a:p>
          <a:p>
            <a:pPr indent="0" lvl="0" marL="0" rtl="0" algn="l">
              <a:spcBef>
                <a:spcPts val="0"/>
              </a:spcBef>
              <a:spcAft>
                <a:spcPts val="0"/>
              </a:spcAft>
              <a:buNone/>
            </a:pPr>
            <a:r>
              <a:rPr lang="en-US"/>
              <a:t>Both Web Scraping with “requests” and “BeautifulSoup” packages and the use of the SpaceX API. For consistency on the results, an URL to a JSON file was provided *</a:t>
            </a:r>
            <a:endParaRPr/>
          </a:p>
          <a:p>
            <a:pPr indent="0" lvl="0" marL="0" rtl="0" algn="l">
              <a:spcBef>
                <a:spcPts val="0"/>
              </a:spcBef>
              <a:spcAft>
                <a:spcPts val="0"/>
              </a:spcAft>
              <a:buNone/>
            </a:pPr>
            <a:r>
              <a:t/>
            </a:r>
            <a:endParaRPr/>
          </a:p>
        </p:txBody>
      </p:sp>
      <p:sp>
        <p:nvSpPr>
          <p:cNvPr id="103" name="Google Shape;103;p3"/>
          <p:cNvSpPr txBox="1"/>
          <p:nvPr/>
        </p:nvSpPr>
        <p:spPr>
          <a:xfrm>
            <a:off x="1287675" y="1201825"/>
            <a:ext cx="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 name="Google Shape;104;p3"/>
          <p:cNvSpPr txBox="1"/>
          <p:nvPr/>
        </p:nvSpPr>
        <p:spPr>
          <a:xfrm>
            <a:off x="451700" y="1349500"/>
            <a:ext cx="106371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On this presentation the conclusions extracted after the data collection, wrangling, analysis and model fit will be provided regarding the Success / Failure of launchings for Falcon 9  Orbital Class Rocket activities under SpaceX from four different launch sites.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 EDA and model fit will be processed to gain insight in</a:t>
            </a:r>
            <a:endParaRPr/>
          </a:p>
          <a:p>
            <a:pPr indent="0" lvl="0" marL="457200" rtl="0" algn="l">
              <a:spcBef>
                <a:spcPts val="0"/>
              </a:spcBef>
              <a:spcAft>
                <a:spcPts val="0"/>
              </a:spcAft>
              <a:buNone/>
            </a:pPr>
            <a:r>
              <a:rPr lang="en-US"/>
              <a:t>terms of the correlation of different variables like Payload mass,</a:t>
            </a:r>
            <a:endParaRPr/>
          </a:p>
          <a:p>
            <a:pPr indent="0" lvl="0" marL="457200" rtl="0" algn="l">
              <a:spcBef>
                <a:spcPts val="0"/>
              </a:spcBef>
              <a:spcAft>
                <a:spcPts val="0"/>
              </a:spcAft>
              <a:buNone/>
            </a:pPr>
            <a:r>
              <a:rPr lang="en-US"/>
              <a:t>orbit selected, landing site, etc.</a:t>
            </a:r>
            <a:endParaRPr/>
          </a:p>
          <a:p>
            <a:pPr indent="0" lvl="0" marL="0" rtl="0" algn="l">
              <a:spcBef>
                <a:spcPts val="0"/>
              </a:spcBef>
              <a:spcAft>
                <a:spcPts val="0"/>
              </a:spcAft>
              <a:buNone/>
            </a:pPr>
            <a:r>
              <a:t/>
            </a:r>
            <a:endParaRPr/>
          </a:p>
        </p:txBody>
      </p:sp>
      <p:pic>
        <p:nvPicPr>
          <p:cNvPr id="105" name="Google Shape;105;p3"/>
          <p:cNvPicPr preferRelativeResize="0"/>
          <p:nvPr/>
        </p:nvPicPr>
        <p:blipFill>
          <a:blip r:embed="rId4">
            <a:alphaModFix/>
          </a:blip>
          <a:stretch>
            <a:fillRect/>
          </a:stretch>
        </p:blipFill>
        <p:spPr>
          <a:xfrm>
            <a:off x="6157600" y="2467163"/>
            <a:ext cx="5851052" cy="3509875"/>
          </a:xfrm>
          <a:prstGeom prst="rect">
            <a:avLst/>
          </a:prstGeom>
          <a:noFill/>
          <a:ln>
            <a:noFill/>
          </a:ln>
        </p:spPr>
      </p:pic>
      <p:sp>
        <p:nvSpPr>
          <p:cNvPr id="106" name="Google Shape;106;p3"/>
          <p:cNvSpPr txBox="1"/>
          <p:nvPr/>
        </p:nvSpPr>
        <p:spPr>
          <a:xfrm>
            <a:off x="228900" y="6285700"/>
            <a:ext cx="1091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
                <a:solidFill>
                  <a:srgbClr val="E06666"/>
                </a:solidFill>
              </a:rPr>
              <a:t>*https://cf-courses-data.s3.us.cloud-object-storage.appdomain.cloud/IBM-DS0321EN-SkillsNetwork/datasets/API_call_spacex_api.json</a:t>
            </a:r>
            <a:endParaRPr sz="700">
              <a:solidFill>
                <a:srgbClr val="E06666"/>
              </a:solidFill>
            </a:endParaRPr>
          </a:p>
        </p:txBody>
      </p:sp>
      <p:sp>
        <p:nvSpPr>
          <p:cNvPr id="107" name="Google Shape;107;p3"/>
          <p:cNvSpPr txBox="1"/>
          <p:nvPr/>
        </p:nvSpPr>
        <p:spPr>
          <a:xfrm>
            <a:off x="2930675" y="2937775"/>
            <a:ext cx="3042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rPr>
              <a:t>            </a:t>
            </a:r>
            <a:r>
              <a:rPr lang="en-US">
                <a:solidFill>
                  <a:srgbClr val="CC0000"/>
                </a:solidFill>
              </a:rPr>
              <a:t>Results: </a:t>
            </a:r>
            <a:endParaRPr>
              <a:solidFill>
                <a:srgbClr val="CC0000"/>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Recommendations regarding decrease on success rates.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Recommendations regarding potential orbits and payload mass with higher success rate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914400" rtl="0" algn="l">
              <a:spcBef>
                <a:spcPts val="0"/>
              </a:spcBef>
              <a:spcAft>
                <a:spcPts val="0"/>
              </a:spcAft>
              <a:buClr>
                <a:schemeClr val="dk1"/>
              </a:buClr>
              <a:buSzPts val="1400"/>
              <a:buChar char="●"/>
            </a:pPr>
            <a:r>
              <a:rPr lang="en-US">
                <a:solidFill>
                  <a:schemeClr val="dk1"/>
                </a:solidFill>
              </a:rPr>
              <a:t>Recommendation regarding best performing launching sites. </a:t>
            </a:r>
            <a:endParaRPr>
              <a:solidFill>
                <a:schemeClr val="dk1"/>
              </a:solidFill>
            </a:endParaRPr>
          </a:p>
          <a:p>
            <a:pPr indent="0" lvl="0" marL="0" rtl="0" algn="l">
              <a:spcBef>
                <a:spcPts val="0"/>
              </a:spcBef>
              <a:spcAft>
                <a:spcPts val="0"/>
              </a:spcAft>
              <a:buNone/>
            </a:pPr>
            <a:r>
              <a:t/>
            </a:r>
            <a:endParaRPr>
              <a:solidFill>
                <a:srgbClr val="CC0000"/>
              </a:solidFill>
            </a:endParaRPr>
          </a:p>
        </p:txBody>
      </p:sp>
      <p:sp>
        <p:nvSpPr>
          <p:cNvPr id="108" name="Google Shape;108;p3"/>
          <p:cNvSpPr txBox="1"/>
          <p:nvPr/>
        </p:nvSpPr>
        <p:spPr>
          <a:xfrm>
            <a:off x="143050" y="5308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https://github.com/IbraTebas/Capstone-Watson/tree/master</a:t>
            </a:r>
            <a:r>
              <a:rPr lang="en-US"/>
              <a:t> refer to the MASTER GITHUB branch with all the completed activities.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63" name="Google Shape;363;p28"/>
          <p:cNvPicPr preferRelativeResize="0"/>
          <p:nvPr/>
        </p:nvPicPr>
        <p:blipFill>
          <a:blip r:embed="rId4">
            <a:alphaModFix/>
          </a:blip>
          <a:stretch>
            <a:fillRect/>
          </a:stretch>
        </p:blipFill>
        <p:spPr>
          <a:xfrm>
            <a:off x="247800" y="1402224"/>
            <a:ext cx="11887200" cy="3105192"/>
          </a:xfrm>
          <a:prstGeom prst="rect">
            <a:avLst/>
          </a:prstGeom>
          <a:noFill/>
          <a:ln>
            <a:noFill/>
          </a:ln>
        </p:spPr>
      </p:pic>
      <p:sp>
        <p:nvSpPr>
          <p:cNvPr id="364" name="Google Shape;364;p28"/>
          <p:cNvSpPr txBox="1"/>
          <p:nvPr/>
        </p:nvSpPr>
        <p:spPr>
          <a:xfrm>
            <a:off x="247800" y="5417725"/>
            <a:ext cx="54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5" name="Google Shape;365;p28"/>
          <p:cNvPicPr preferRelativeResize="0"/>
          <p:nvPr/>
        </p:nvPicPr>
        <p:blipFill>
          <a:blip r:embed="rId5">
            <a:alphaModFix/>
          </a:blip>
          <a:stretch>
            <a:fillRect/>
          </a:stretch>
        </p:blipFill>
        <p:spPr>
          <a:xfrm>
            <a:off x="390525" y="5036791"/>
            <a:ext cx="5514975" cy="1162050"/>
          </a:xfrm>
          <a:prstGeom prst="rect">
            <a:avLst/>
          </a:prstGeom>
          <a:noFill/>
          <a:ln>
            <a:noFill/>
          </a:ln>
        </p:spPr>
      </p:pic>
      <p:sp>
        <p:nvSpPr>
          <p:cNvPr id="366" name="Google Shape;366;p28"/>
          <p:cNvSpPr txBox="1"/>
          <p:nvPr/>
        </p:nvSpPr>
        <p:spPr>
          <a:xfrm>
            <a:off x="6096000" y="5202175"/>
            <a:ext cx="57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Article header </a:t>
            </a:r>
            <a:r>
              <a:rPr b="1" lang="en-US">
                <a:solidFill>
                  <a:srgbClr val="E06666"/>
                </a:solidFill>
              </a:rPr>
              <a:t>extracted from “https://www.space.com/31420-spacex-rocket-landing-success.html”</a:t>
            </a:r>
            <a:endParaRPr b="1">
              <a:solidFill>
                <a:srgbClr val="E0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73" name="Google Shape;373;p29"/>
          <p:cNvPicPr preferRelativeResize="0"/>
          <p:nvPr/>
        </p:nvPicPr>
        <p:blipFill>
          <a:blip r:embed="rId4">
            <a:alphaModFix/>
          </a:blip>
          <a:stretch>
            <a:fillRect/>
          </a:stretch>
        </p:blipFill>
        <p:spPr>
          <a:xfrm>
            <a:off x="152400" y="1240099"/>
            <a:ext cx="11887198" cy="3057319"/>
          </a:xfrm>
          <a:prstGeom prst="rect">
            <a:avLst/>
          </a:prstGeom>
          <a:noFill/>
          <a:ln>
            <a:noFill/>
          </a:ln>
        </p:spPr>
      </p:pic>
      <p:sp>
        <p:nvSpPr>
          <p:cNvPr id="374" name="Google Shape;374;p29"/>
          <p:cNvSpPr txBox="1"/>
          <p:nvPr/>
        </p:nvSpPr>
        <p:spPr>
          <a:xfrm>
            <a:off x="152400" y="4978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5" name="Google Shape;375;p29"/>
          <p:cNvSpPr txBox="1"/>
          <p:nvPr/>
        </p:nvSpPr>
        <p:spPr>
          <a:xfrm>
            <a:off x="1975425" y="4650475"/>
            <a:ext cx="757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In this query two “AND” were needed, as the condition implies to be lesser than a number and greater than other and also with a specific outcome ( three conditions to impose on the WHERE)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1" name="Google Shape;38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82" name="Google Shape;382;p30"/>
          <p:cNvPicPr preferRelativeResize="0"/>
          <p:nvPr/>
        </p:nvPicPr>
        <p:blipFill>
          <a:blip r:embed="rId4">
            <a:alphaModFix/>
          </a:blip>
          <a:stretch>
            <a:fillRect/>
          </a:stretch>
        </p:blipFill>
        <p:spPr>
          <a:xfrm>
            <a:off x="152400" y="1240099"/>
            <a:ext cx="11887199" cy="2245601"/>
          </a:xfrm>
          <a:prstGeom prst="rect">
            <a:avLst/>
          </a:prstGeom>
          <a:noFill/>
          <a:ln>
            <a:noFill/>
          </a:ln>
        </p:spPr>
      </p:pic>
      <p:sp>
        <p:nvSpPr>
          <p:cNvPr id="383" name="Google Shape;383;p30"/>
          <p:cNvSpPr txBox="1"/>
          <p:nvPr/>
        </p:nvSpPr>
        <p:spPr>
          <a:xfrm>
            <a:off x="2241050" y="4240325"/>
            <a:ext cx="757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‘COUNT’ is used here to provide the total required, </a:t>
            </a:r>
            <a:r>
              <a:rPr b="1" lang="en-US">
                <a:solidFill>
                  <a:srgbClr val="E06666"/>
                </a:solidFill>
              </a:rPr>
              <a:t>the</a:t>
            </a:r>
            <a:r>
              <a:rPr b="1" lang="en-US">
                <a:solidFill>
                  <a:srgbClr val="E06666"/>
                </a:solidFill>
              </a:rPr>
              <a:t> ‘WHERE’ is applied to the landing__outcome category with both options of Success or Failure with the use of the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90" name="Google Shape;390;p31"/>
          <p:cNvPicPr preferRelativeResize="0"/>
          <p:nvPr/>
        </p:nvPicPr>
        <p:blipFill>
          <a:blip r:embed="rId4">
            <a:alphaModFix/>
          </a:blip>
          <a:stretch>
            <a:fillRect/>
          </a:stretch>
        </p:blipFill>
        <p:spPr>
          <a:xfrm>
            <a:off x="429225" y="1464850"/>
            <a:ext cx="9218751" cy="4744550"/>
          </a:xfrm>
          <a:prstGeom prst="rect">
            <a:avLst/>
          </a:prstGeom>
          <a:noFill/>
          <a:ln>
            <a:noFill/>
          </a:ln>
        </p:spPr>
      </p:pic>
      <p:sp>
        <p:nvSpPr>
          <p:cNvPr id="391" name="Google Shape;391;p31"/>
          <p:cNvSpPr txBox="1"/>
          <p:nvPr/>
        </p:nvSpPr>
        <p:spPr>
          <a:xfrm>
            <a:off x="9786225" y="2882825"/>
            <a:ext cx="2129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The subquery resolves with the MAX obtains the maximum payload to then filter the Booster Versions  were the maximum payload was attempted.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98" name="Google Shape;398;p32"/>
          <p:cNvPicPr preferRelativeResize="0"/>
          <p:nvPr/>
        </p:nvPicPr>
        <p:blipFill>
          <a:blip r:embed="rId4">
            <a:alphaModFix/>
          </a:blip>
          <a:stretch>
            <a:fillRect/>
          </a:stretch>
        </p:blipFill>
        <p:spPr>
          <a:xfrm>
            <a:off x="152400" y="1240099"/>
            <a:ext cx="11887199" cy="2555674"/>
          </a:xfrm>
          <a:prstGeom prst="rect">
            <a:avLst/>
          </a:prstGeom>
          <a:noFill/>
          <a:ln>
            <a:noFill/>
          </a:ln>
        </p:spPr>
      </p:pic>
      <p:sp>
        <p:nvSpPr>
          <p:cNvPr id="399" name="Google Shape;399;p32"/>
          <p:cNvSpPr txBox="1"/>
          <p:nvPr/>
        </p:nvSpPr>
        <p:spPr>
          <a:xfrm>
            <a:off x="238450" y="4518600"/>
            <a:ext cx="907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Two records are displayed when the year is filtered to 2015 using the “%” wildcard, and the condition of a Failure (drone ship) scenario is imposed.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33"/>
          <p:cNvSpPr txBox="1"/>
          <p:nvPr>
            <p:ph idx="12" type="sldNum"/>
          </p:nvPr>
        </p:nvSpPr>
        <p:spPr>
          <a:xfrm>
            <a:off x="9124922" y="6121398"/>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06" name="Google Shape;406;p33"/>
          <p:cNvPicPr preferRelativeResize="0"/>
          <p:nvPr/>
        </p:nvPicPr>
        <p:blipFill>
          <a:blip r:embed="rId4">
            <a:alphaModFix/>
          </a:blip>
          <a:stretch>
            <a:fillRect/>
          </a:stretch>
        </p:blipFill>
        <p:spPr>
          <a:xfrm>
            <a:off x="152400" y="1240099"/>
            <a:ext cx="11887203" cy="4183073"/>
          </a:xfrm>
          <a:prstGeom prst="rect">
            <a:avLst/>
          </a:prstGeom>
          <a:noFill/>
          <a:ln>
            <a:noFill/>
          </a:ln>
        </p:spPr>
      </p:pic>
      <p:sp>
        <p:nvSpPr>
          <p:cNvPr id="407" name="Google Shape;407;p33"/>
          <p:cNvSpPr txBox="1"/>
          <p:nvPr/>
        </p:nvSpPr>
        <p:spPr>
          <a:xfrm>
            <a:off x="152400" y="5859275"/>
            <a:ext cx="72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8" name="Google Shape;408;p33"/>
          <p:cNvSpPr txBox="1"/>
          <p:nvPr/>
        </p:nvSpPr>
        <p:spPr>
          <a:xfrm>
            <a:off x="152400" y="5691800"/>
            <a:ext cx="907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E06666"/>
                </a:solidFill>
              </a:rPr>
              <a:t>Based on the fact that in a previous part was </a:t>
            </a:r>
            <a:r>
              <a:rPr b="1" lang="en-US">
                <a:solidFill>
                  <a:srgbClr val="E06666"/>
                </a:solidFill>
              </a:rPr>
              <a:t>established</a:t>
            </a:r>
            <a:r>
              <a:rPr b="1" lang="en-US">
                <a:solidFill>
                  <a:srgbClr val="E06666"/>
                </a:solidFill>
              </a:rPr>
              <a:t> that the first </a:t>
            </a:r>
            <a:r>
              <a:rPr b="1" lang="en-US">
                <a:solidFill>
                  <a:srgbClr val="E06666"/>
                </a:solidFill>
              </a:rPr>
              <a:t>successful</a:t>
            </a:r>
            <a:r>
              <a:rPr b="1" lang="en-US">
                <a:solidFill>
                  <a:srgbClr val="E06666"/>
                </a:solidFill>
              </a:rPr>
              <a:t> landing in Ground Pad was the 22nd December 2015, it means that this feat  was </a:t>
            </a:r>
            <a:r>
              <a:rPr b="1" lang="en-US">
                <a:solidFill>
                  <a:srgbClr val="E06666"/>
                </a:solidFill>
              </a:rPr>
              <a:t>repeated</a:t>
            </a:r>
            <a:r>
              <a:rPr b="1" lang="en-US">
                <a:solidFill>
                  <a:srgbClr val="E06666"/>
                </a:solidFill>
              </a:rPr>
              <a:t> another two times between the </a:t>
            </a:r>
            <a:r>
              <a:rPr b="1" lang="en-US">
                <a:solidFill>
                  <a:srgbClr val="E06666"/>
                </a:solidFill>
              </a:rPr>
              <a:t>22</a:t>
            </a:r>
            <a:r>
              <a:rPr b="1" lang="en-US" sz="1000">
                <a:solidFill>
                  <a:srgbClr val="E06666"/>
                </a:solidFill>
              </a:rPr>
              <a:t>nd</a:t>
            </a:r>
            <a:r>
              <a:rPr b="1" lang="en-US">
                <a:solidFill>
                  <a:srgbClr val="E06666"/>
                </a:solidFill>
              </a:rPr>
              <a:t> December,  2015</a:t>
            </a:r>
            <a:r>
              <a:rPr b="1" lang="en-US">
                <a:solidFill>
                  <a:srgbClr val="E06666"/>
                </a:solidFill>
              </a:rPr>
              <a:t> and the 20</a:t>
            </a:r>
            <a:r>
              <a:rPr b="1" lang="en-US" sz="1200">
                <a:solidFill>
                  <a:srgbClr val="E06666"/>
                </a:solidFill>
              </a:rPr>
              <a:t>th</a:t>
            </a:r>
            <a:r>
              <a:rPr b="1" lang="en-US">
                <a:solidFill>
                  <a:srgbClr val="E06666"/>
                </a:solidFill>
              </a:rPr>
              <a:t> March, 2017</a:t>
            </a:r>
            <a:endParaRPr b="1">
              <a:solidFill>
                <a:srgbClr val="E06666"/>
              </a:solidFill>
            </a:endParaRPr>
          </a:p>
          <a:p>
            <a:pPr indent="0" lvl="0" marL="0" rtl="0" algn="l">
              <a:spcBef>
                <a:spcPts val="0"/>
              </a:spcBef>
              <a:spcAft>
                <a:spcPts val="0"/>
              </a:spcAft>
              <a:buNone/>
            </a:pPr>
            <a:r>
              <a:t/>
            </a:r>
            <a:endParaRPr b="1">
              <a:solidFill>
                <a:srgbClr val="E0666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Location of the launching sites - Map I</a:t>
            </a:r>
            <a:endParaRPr/>
          </a:p>
        </p:txBody>
      </p:sp>
      <p:pic>
        <p:nvPicPr>
          <p:cNvPr id="420" name="Google Shape;420;p35"/>
          <p:cNvPicPr preferRelativeResize="0"/>
          <p:nvPr/>
        </p:nvPicPr>
        <p:blipFill>
          <a:blip r:embed="rId4">
            <a:alphaModFix/>
          </a:blip>
          <a:stretch>
            <a:fillRect/>
          </a:stretch>
        </p:blipFill>
        <p:spPr>
          <a:xfrm>
            <a:off x="209850" y="1453150"/>
            <a:ext cx="5799250" cy="2946475"/>
          </a:xfrm>
          <a:prstGeom prst="rect">
            <a:avLst/>
          </a:prstGeom>
          <a:noFill/>
          <a:ln>
            <a:noFill/>
          </a:ln>
        </p:spPr>
      </p:pic>
      <p:sp>
        <p:nvSpPr>
          <p:cNvPr id="421" name="Google Shape;421;p35"/>
          <p:cNvSpPr txBox="1"/>
          <p:nvPr/>
        </p:nvSpPr>
        <p:spPr>
          <a:xfrm>
            <a:off x="9786250" y="1755050"/>
            <a:ext cx="21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2" name="Google Shape;422;p35"/>
          <p:cNvSpPr txBox="1"/>
          <p:nvPr/>
        </p:nvSpPr>
        <p:spPr>
          <a:xfrm>
            <a:off x="9535650" y="1520388"/>
            <a:ext cx="2336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CCAFS SLC-40 is the name update to the launch site named before CCAFS LC-40, therefore this references are</a:t>
            </a:r>
            <a:r>
              <a:rPr lang="en-US"/>
              <a:t> </a:t>
            </a:r>
            <a:r>
              <a:rPr lang="en-US">
                <a:solidFill>
                  <a:srgbClr val="E06666"/>
                </a:solidFill>
              </a:rPr>
              <a:t>mostly in the same position on the map, very near of the KSC LC-39A launch site as well.  </a:t>
            </a:r>
            <a:endParaRPr>
              <a:solidFill>
                <a:srgbClr val="E06666"/>
              </a:solidFill>
            </a:endParaRPr>
          </a:p>
        </p:txBody>
      </p:sp>
      <p:pic>
        <p:nvPicPr>
          <p:cNvPr id="423" name="Google Shape;423;p35"/>
          <p:cNvPicPr preferRelativeResize="0"/>
          <p:nvPr/>
        </p:nvPicPr>
        <p:blipFill>
          <a:blip r:embed="rId5">
            <a:alphaModFix/>
          </a:blip>
          <a:stretch>
            <a:fillRect/>
          </a:stretch>
        </p:blipFill>
        <p:spPr>
          <a:xfrm>
            <a:off x="6159100" y="1453150"/>
            <a:ext cx="3274224" cy="2946475"/>
          </a:xfrm>
          <a:prstGeom prst="rect">
            <a:avLst/>
          </a:prstGeom>
          <a:noFill/>
          <a:ln>
            <a:noFill/>
          </a:ln>
        </p:spPr>
      </p:pic>
      <p:pic>
        <p:nvPicPr>
          <p:cNvPr id="424" name="Google Shape;424;p35"/>
          <p:cNvPicPr preferRelativeResize="0"/>
          <p:nvPr/>
        </p:nvPicPr>
        <p:blipFill>
          <a:blip r:embed="rId6">
            <a:alphaModFix/>
          </a:blip>
          <a:stretch>
            <a:fillRect/>
          </a:stretch>
        </p:blipFill>
        <p:spPr>
          <a:xfrm>
            <a:off x="3707350" y="4580632"/>
            <a:ext cx="3644204" cy="2153581"/>
          </a:xfrm>
          <a:prstGeom prst="rect">
            <a:avLst/>
          </a:prstGeom>
          <a:noFill/>
          <a:ln>
            <a:noFill/>
          </a:ln>
        </p:spPr>
      </p:pic>
      <p:sp>
        <p:nvSpPr>
          <p:cNvPr id="425" name="Google Shape;425;p35"/>
          <p:cNvSpPr txBox="1"/>
          <p:nvPr/>
        </p:nvSpPr>
        <p:spPr>
          <a:xfrm>
            <a:off x="7572800" y="4810813"/>
            <a:ext cx="3712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The launch site VAFB SLC</a:t>
            </a:r>
            <a:r>
              <a:rPr lang="en-US">
                <a:solidFill>
                  <a:srgbClr val="E06666"/>
                </a:solidFill>
              </a:rPr>
              <a:t>-4E is located on the West Coast and only 10 records from that launching site are analysed on this report. </a:t>
            </a:r>
            <a:endParaRPr>
              <a:solidFill>
                <a:srgbClr val="E06666"/>
              </a:solidFill>
            </a:endParaRPr>
          </a:p>
          <a:p>
            <a:pPr indent="0" lvl="0" marL="0" rtl="0" algn="l">
              <a:spcBef>
                <a:spcPts val="0"/>
              </a:spcBef>
              <a:spcAft>
                <a:spcPts val="0"/>
              </a:spcAft>
              <a:buNone/>
            </a:pPr>
            <a:r>
              <a:rPr lang="en-US">
                <a:solidFill>
                  <a:srgbClr val="E06666"/>
                </a:solidFill>
              </a:rPr>
              <a:t>It is visually clear there is slightly more Failures than successes on the 10 records analysed. </a:t>
            </a:r>
            <a:endParaRPr>
              <a:solidFill>
                <a:srgbClr val="E06666"/>
              </a:solidFill>
            </a:endParaRPr>
          </a:p>
        </p:txBody>
      </p:sp>
      <p:pic>
        <p:nvPicPr>
          <p:cNvPr id="426" name="Google Shape;426;p35"/>
          <p:cNvPicPr preferRelativeResize="0"/>
          <p:nvPr/>
        </p:nvPicPr>
        <p:blipFill>
          <a:blip r:embed="rId7">
            <a:alphaModFix/>
          </a:blip>
          <a:stretch>
            <a:fillRect/>
          </a:stretch>
        </p:blipFill>
        <p:spPr>
          <a:xfrm>
            <a:off x="209850" y="4590575"/>
            <a:ext cx="3421426" cy="214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Distance from CCAFC SLC-40 to the coast and highway</a:t>
            </a:r>
            <a:endParaRPr/>
          </a:p>
        </p:txBody>
      </p:sp>
      <p:pic>
        <p:nvPicPr>
          <p:cNvPr id="433" name="Google Shape;433;p36"/>
          <p:cNvPicPr preferRelativeResize="0"/>
          <p:nvPr/>
        </p:nvPicPr>
        <p:blipFill>
          <a:blip r:embed="rId4">
            <a:alphaModFix/>
          </a:blip>
          <a:stretch>
            <a:fillRect/>
          </a:stretch>
        </p:blipFill>
        <p:spPr>
          <a:xfrm>
            <a:off x="152400" y="1612074"/>
            <a:ext cx="8477250" cy="4467225"/>
          </a:xfrm>
          <a:prstGeom prst="rect">
            <a:avLst/>
          </a:prstGeom>
          <a:noFill/>
          <a:ln>
            <a:noFill/>
          </a:ln>
        </p:spPr>
      </p:pic>
      <p:sp>
        <p:nvSpPr>
          <p:cNvPr id="434" name="Google Shape;434;p36"/>
          <p:cNvSpPr txBox="1"/>
          <p:nvPr/>
        </p:nvSpPr>
        <p:spPr>
          <a:xfrm>
            <a:off x="8714775" y="2797938"/>
            <a:ext cx="233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Both the distance to the highway (in green) </a:t>
            </a:r>
            <a:r>
              <a:rPr lang="en-US">
                <a:solidFill>
                  <a:srgbClr val="E06666"/>
                </a:solidFill>
              </a:rPr>
              <a:t>and</a:t>
            </a:r>
            <a:r>
              <a:rPr lang="en-US">
                <a:solidFill>
                  <a:srgbClr val="E06666"/>
                </a:solidFill>
              </a:rPr>
              <a:t> to the coast from CCAFC SLC-40 is lesser than 1 km.</a:t>
            </a:r>
            <a:r>
              <a:rPr lang="en-US">
                <a:solidFill>
                  <a:srgbClr val="E06666"/>
                </a:solidFill>
              </a:rPr>
              <a:t>  </a:t>
            </a:r>
            <a:endParaRPr>
              <a:solidFill>
                <a:srgbClr val="E0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3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100">
                <a:solidFill>
                  <a:srgbClr val="0B49CB"/>
                </a:solidFill>
              </a:rPr>
              <a:t>Distance from CCAFS SLC-40 to the railway</a:t>
            </a:r>
            <a:endParaRPr sz="500"/>
          </a:p>
        </p:txBody>
      </p:sp>
      <p:pic>
        <p:nvPicPr>
          <p:cNvPr id="441" name="Google Shape;441;p37"/>
          <p:cNvPicPr preferRelativeResize="0"/>
          <p:nvPr/>
        </p:nvPicPr>
        <p:blipFill>
          <a:blip r:embed="rId4">
            <a:alphaModFix/>
          </a:blip>
          <a:stretch>
            <a:fillRect/>
          </a:stretch>
        </p:blipFill>
        <p:spPr>
          <a:xfrm>
            <a:off x="438525" y="1697650"/>
            <a:ext cx="8963057" cy="4633123"/>
          </a:xfrm>
          <a:prstGeom prst="rect">
            <a:avLst/>
          </a:prstGeom>
          <a:noFill/>
          <a:ln>
            <a:noFill/>
          </a:ln>
        </p:spPr>
      </p:pic>
      <p:sp>
        <p:nvSpPr>
          <p:cNvPr id="442" name="Google Shape;442;p37"/>
          <p:cNvSpPr txBox="1"/>
          <p:nvPr/>
        </p:nvSpPr>
        <p:spPr>
          <a:xfrm>
            <a:off x="9516025" y="3383150"/>
            <a:ext cx="233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In terms of access to railway, the access is located 1.8 km North-West from the CCAFS SLC-40 launch site. </a:t>
            </a:r>
            <a:endParaRPr>
              <a:solidFill>
                <a:srgbClr val="E0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14" name="Google Shape;114;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5" name="Google Shape;115;p4"/>
          <p:cNvSpPr txBox="1"/>
          <p:nvPr/>
        </p:nvSpPr>
        <p:spPr>
          <a:xfrm>
            <a:off x="828075" y="1478450"/>
            <a:ext cx="5362200" cy="5356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This project was developed in the </a:t>
            </a:r>
            <a:r>
              <a:rPr lang="en-US"/>
              <a:t>context of the Capstone submission for the IBM Data Science Professional Certificate.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idea of the project is to gain insight in terms of the Success / Failure of launches for Falcon 9 by SpaceX and the correlation between different variables involved on each launch.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The data provided had multiple sources including Wikipedia URLs, the SpaceX API and JSON files.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reach of this project is limited as per the volume of data accessed, EDA with visualization and SQL DataBase exploration is included, as well as more interactive exploratory tools as Dashboards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reach of the conclusions is measured based on the amount of data provided.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Future models and EDAs process with a bigger set of data would be useful in terms of gaining more applicability of the recommendations and insights.  </a:t>
            </a:r>
            <a:endParaRPr/>
          </a:p>
          <a:p>
            <a:pPr indent="0" lvl="0" marL="0" rtl="0" algn="l">
              <a:spcBef>
                <a:spcPts val="0"/>
              </a:spcBef>
              <a:spcAft>
                <a:spcPts val="0"/>
              </a:spcAft>
              <a:buNone/>
            </a:pPr>
            <a:r>
              <a:t/>
            </a:r>
            <a:endParaRPr/>
          </a:p>
        </p:txBody>
      </p:sp>
      <p:pic>
        <p:nvPicPr>
          <p:cNvPr id="116" name="Google Shape;116;p4"/>
          <p:cNvPicPr preferRelativeResize="0"/>
          <p:nvPr/>
        </p:nvPicPr>
        <p:blipFill>
          <a:blip r:embed="rId4">
            <a:alphaModFix/>
          </a:blip>
          <a:stretch>
            <a:fillRect/>
          </a:stretch>
        </p:blipFill>
        <p:spPr>
          <a:xfrm>
            <a:off x="6190275" y="1478450"/>
            <a:ext cx="5487551" cy="4616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g11e9a75b5d3_0_19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g11e9a75b5d3_0_19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40000" lnSpcReduction="20000"/>
          </a:bodyPr>
          <a:lstStyle/>
          <a:p>
            <a:pPr indent="0" lvl="0" marL="0" rtl="0" algn="l">
              <a:lnSpc>
                <a:spcPct val="70000"/>
              </a:lnSpc>
              <a:spcBef>
                <a:spcPts val="0"/>
              </a:spcBef>
              <a:spcAft>
                <a:spcPts val="0"/>
              </a:spcAft>
              <a:buClr>
                <a:srgbClr val="0B49CB"/>
              </a:buClr>
              <a:buSzPct val="61538"/>
              <a:buFont typeface="Arial"/>
              <a:buNone/>
            </a:pPr>
            <a:r>
              <a:rPr lang="en-US" sz="6500">
                <a:solidFill>
                  <a:srgbClr val="0B49CB"/>
                </a:solidFill>
              </a:rPr>
              <a:t>Distance from CCAFS SLC-40 to the nearest city / town.</a:t>
            </a:r>
            <a:endParaRPr sz="6500">
              <a:solidFill>
                <a:schemeClr val="dk1"/>
              </a:solidFill>
            </a:endParaRPr>
          </a:p>
          <a:p>
            <a:pPr indent="0" lvl="0" marL="0" marR="0" rtl="0" algn="l">
              <a:lnSpc>
                <a:spcPct val="90000"/>
              </a:lnSpc>
              <a:spcBef>
                <a:spcPts val="0"/>
              </a:spcBef>
              <a:spcAft>
                <a:spcPts val="0"/>
              </a:spcAft>
              <a:buClr>
                <a:srgbClr val="0B49CB"/>
              </a:buClr>
              <a:buSzPct val="70063"/>
              <a:buFont typeface="Arial"/>
              <a:buNone/>
            </a:pPr>
            <a:r>
              <a:t/>
            </a:r>
            <a:endParaRPr sz="5709">
              <a:solidFill>
                <a:srgbClr val="0B49CB"/>
              </a:solidFill>
            </a:endParaRPr>
          </a:p>
        </p:txBody>
      </p:sp>
      <p:pic>
        <p:nvPicPr>
          <p:cNvPr id="449" name="Google Shape;449;g11e9a75b5d3_0_193"/>
          <p:cNvPicPr preferRelativeResize="0"/>
          <p:nvPr/>
        </p:nvPicPr>
        <p:blipFill>
          <a:blip r:embed="rId4">
            <a:alphaModFix/>
          </a:blip>
          <a:stretch>
            <a:fillRect/>
          </a:stretch>
        </p:blipFill>
        <p:spPr>
          <a:xfrm>
            <a:off x="181000" y="1802800"/>
            <a:ext cx="8934450" cy="4467225"/>
          </a:xfrm>
          <a:prstGeom prst="rect">
            <a:avLst/>
          </a:prstGeom>
          <a:noFill/>
          <a:ln>
            <a:noFill/>
          </a:ln>
        </p:spPr>
      </p:pic>
      <p:sp>
        <p:nvSpPr>
          <p:cNvPr id="450" name="Google Shape;450;g11e9a75b5d3_0_193"/>
          <p:cNvSpPr txBox="1"/>
          <p:nvPr/>
        </p:nvSpPr>
        <p:spPr>
          <a:xfrm>
            <a:off x="9439700" y="3097000"/>
            <a:ext cx="233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The nearest city is located South from the launching site CCAFS SLC-40, about 18.18 km</a:t>
            </a:r>
            <a:endParaRPr>
              <a:solidFill>
                <a:srgbClr val="E06666"/>
              </a:solidFill>
            </a:endParaRPr>
          </a:p>
          <a:p>
            <a:pPr indent="0" lvl="0" marL="0" rtl="0" algn="l">
              <a:spcBef>
                <a:spcPts val="0"/>
              </a:spcBef>
              <a:spcAft>
                <a:spcPts val="0"/>
              </a:spcAft>
              <a:buNone/>
            </a:pPr>
            <a:r>
              <a:t/>
            </a:r>
            <a:endParaRPr>
              <a:solidFill>
                <a:srgbClr val="E06666"/>
              </a:solidFill>
            </a:endParaRPr>
          </a:p>
          <a:p>
            <a:pPr indent="0" lvl="0" marL="0" rtl="0" algn="l">
              <a:spcBef>
                <a:spcPts val="0"/>
              </a:spcBef>
              <a:spcAft>
                <a:spcPts val="0"/>
              </a:spcAft>
              <a:buNone/>
            </a:pPr>
            <a:r>
              <a:rPr lang="en-US">
                <a:solidFill>
                  <a:srgbClr val="E06666"/>
                </a:solidFill>
              </a:rPr>
              <a:t>The name of the city is Cape Canaveral. </a:t>
            </a:r>
            <a:endParaRPr>
              <a:solidFill>
                <a:srgbClr val="E066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a:bodyPr>
          <a:lstStyle/>
          <a:p>
            <a:pPr indent="0" lvl="0" marL="0" marR="0" rtl="0" algn="l">
              <a:lnSpc>
                <a:spcPct val="90000"/>
              </a:lnSpc>
              <a:spcBef>
                <a:spcPts val="0"/>
              </a:spcBef>
              <a:spcAft>
                <a:spcPts val="0"/>
              </a:spcAft>
              <a:buClr>
                <a:srgbClr val="0B49CB"/>
              </a:buClr>
              <a:buSzPct val="90476"/>
              <a:buFont typeface="Arial"/>
              <a:buNone/>
            </a:pPr>
            <a:r>
              <a:rPr lang="en-US" sz="4421">
                <a:solidFill>
                  <a:srgbClr val="0B49CB"/>
                </a:solidFill>
              </a:rPr>
              <a:t>Selector using “All Sites option, no range filter </a:t>
            </a:r>
            <a:r>
              <a:rPr lang="en-US" sz="4421">
                <a:solidFill>
                  <a:srgbClr val="0B49CB"/>
                </a:solidFill>
              </a:rPr>
              <a:t>applied</a:t>
            </a:r>
            <a:r>
              <a:rPr lang="en-US" sz="4421">
                <a:solidFill>
                  <a:srgbClr val="0B49CB"/>
                </a:solidFill>
              </a:rPr>
              <a:t> with the Payload Range slider.</a:t>
            </a:r>
            <a:endParaRPr sz="1821"/>
          </a:p>
        </p:txBody>
      </p:sp>
      <p:pic>
        <p:nvPicPr>
          <p:cNvPr id="462" name="Google Shape;462;p39"/>
          <p:cNvPicPr preferRelativeResize="0"/>
          <p:nvPr/>
        </p:nvPicPr>
        <p:blipFill>
          <a:blip r:embed="rId4">
            <a:alphaModFix/>
          </a:blip>
          <a:stretch>
            <a:fillRect/>
          </a:stretch>
        </p:blipFill>
        <p:spPr>
          <a:xfrm>
            <a:off x="770000" y="1558424"/>
            <a:ext cx="10382250" cy="4524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8" name="Google Shape;468;p40"/>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rgbClr val="0B49CB"/>
              </a:buClr>
              <a:buSzPts val="1900"/>
              <a:buFont typeface="Arial"/>
              <a:buNone/>
            </a:pPr>
            <a:r>
              <a:rPr lang="en-US" sz="2100">
                <a:solidFill>
                  <a:srgbClr val="0B49CB"/>
                </a:solidFill>
              </a:rPr>
              <a:t>Selector using “All Sites” option, range filter applied </a:t>
            </a:r>
            <a:r>
              <a:rPr lang="en-US" sz="2100">
                <a:solidFill>
                  <a:srgbClr val="0B49CB"/>
                </a:solidFill>
              </a:rPr>
              <a:t>with</a:t>
            </a:r>
            <a:r>
              <a:rPr lang="en-US" sz="2100">
                <a:solidFill>
                  <a:srgbClr val="0B49CB"/>
                </a:solidFill>
              </a:rPr>
              <a:t> the Payload range slider between 3000 kg and 7000 kg</a:t>
            </a:r>
            <a:endParaRPr sz="2000"/>
          </a:p>
        </p:txBody>
      </p:sp>
      <p:pic>
        <p:nvPicPr>
          <p:cNvPr id="469" name="Google Shape;469;p40"/>
          <p:cNvPicPr preferRelativeResize="0"/>
          <p:nvPr/>
        </p:nvPicPr>
        <p:blipFill>
          <a:blip r:embed="rId4">
            <a:alphaModFix/>
          </a:blip>
          <a:stretch>
            <a:fillRect/>
          </a:stretch>
        </p:blipFill>
        <p:spPr>
          <a:xfrm>
            <a:off x="1325488" y="1378950"/>
            <a:ext cx="9541024" cy="4453601"/>
          </a:xfrm>
          <a:prstGeom prst="rect">
            <a:avLst/>
          </a:prstGeom>
          <a:noFill/>
          <a:ln>
            <a:noFill/>
          </a:ln>
        </p:spPr>
      </p:pic>
      <p:sp>
        <p:nvSpPr>
          <p:cNvPr id="470" name="Google Shape;470;p40"/>
          <p:cNvSpPr txBox="1"/>
          <p:nvPr/>
        </p:nvSpPr>
        <p:spPr>
          <a:xfrm>
            <a:off x="434575" y="5787788"/>
            <a:ext cx="9843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E06666"/>
                </a:solidFill>
              </a:rPr>
              <a:t>If we compare this scatter plot and the previous one, it can be observed the change on the scale of the “x” axis and also the change on the dots displayed. </a:t>
            </a:r>
            <a:endParaRPr sz="1500">
              <a:solidFill>
                <a:srgbClr val="E06666"/>
              </a:solidFill>
            </a:endParaRPr>
          </a:p>
          <a:p>
            <a:pPr indent="0" lvl="0" marL="0" rtl="0" algn="l">
              <a:spcBef>
                <a:spcPts val="0"/>
              </a:spcBef>
              <a:spcAft>
                <a:spcPts val="0"/>
              </a:spcAft>
              <a:buNone/>
            </a:pPr>
            <a:r>
              <a:rPr lang="en-US" sz="1500">
                <a:solidFill>
                  <a:srgbClr val="E06666"/>
                </a:solidFill>
              </a:rPr>
              <a:t>It is also visible that the selected range in the slider is highlighted in light blue. </a:t>
            </a:r>
            <a:endParaRPr sz="1500">
              <a:solidFill>
                <a:srgbClr val="E06666"/>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41"/>
          <p:cNvSpPr txBox="1"/>
          <p:nvPr/>
        </p:nvSpPr>
        <p:spPr>
          <a:xfrm>
            <a:off x="770011" y="538650"/>
            <a:ext cx="10515600"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1900"/>
              <a:buFont typeface="Arial"/>
              <a:buNone/>
            </a:pPr>
            <a:r>
              <a:rPr lang="en-US" sz="2100">
                <a:solidFill>
                  <a:srgbClr val="0B49CB"/>
                </a:solidFill>
              </a:rPr>
              <a:t>Selector using site “KSC LC-39A” option, no range filter applied with the Payload Range slider.</a:t>
            </a:r>
            <a:endParaRPr sz="864"/>
          </a:p>
        </p:txBody>
      </p:sp>
      <p:pic>
        <p:nvPicPr>
          <p:cNvPr id="477" name="Google Shape;477;p41"/>
          <p:cNvPicPr preferRelativeResize="0"/>
          <p:nvPr/>
        </p:nvPicPr>
        <p:blipFill>
          <a:blip r:embed="rId4">
            <a:alphaModFix/>
          </a:blip>
          <a:stretch>
            <a:fillRect/>
          </a:stretch>
        </p:blipFill>
        <p:spPr>
          <a:xfrm>
            <a:off x="968088" y="1381237"/>
            <a:ext cx="10255826" cy="4486925"/>
          </a:xfrm>
          <a:prstGeom prst="rect">
            <a:avLst/>
          </a:prstGeom>
          <a:noFill/>
          <a:ln>
            <a:noFill/>
          </a:ln>
        </p:spPr>
      </p:pic>
      <p:sp>
        <p:nvSpPr>
          <p:cNvPr id="478" name="Google Shape;478;p41"/>
          <p:cNvSpPr txBox="1"/>
          <p:nvPr/>
        </p:nvSpPr>
        <p:spPr>
          <a:xfrm>
            <a:off x="1144600" y="6161700"/>
            <a:ext cx="9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This is by far the site with the best success rate. </a:t>
            </a:r>
            <a:endParaRPr>
              <a:solidFill>
                <a:srgbClr val="E0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g11e9a75b5d3_0_21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g11e9a75b5d3_0_212"/>
          <p:cNvSpPr txBox="1"/>
          <p:nvPr/>
        </p:nvSpPr>
        <p:spPr>
          <a:xfrm>
            <a:off x="770011" y="538650"/>
            <a:ext cx="105156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1900"/>
              <a:buFont typeface="Arial"/>
              <a:buNone/>
            </a:pPr>
            <a:r>
              <a:rPr lang="en-US" sz="2100">
                <a:solidFill>
                  <a:srgbClr val="0B49CB"/>
                </a:solidFill>
              </a:rPr>
              <a:t>Selector using site “KSC LC-39A” option, range filter applied with the Payload Range slider between 4000 kg and 10,000 kg.</a:t>
            </a:r>
            <a:endParaRPr sz="864"/>
          </a:p>
        </p:txBody>
      </p:sp>
      <p:sp>
        <p:nvSpPr>
          <p:cNvPr id="485" name="Google Shape;485;g11e9a75b5d3_0_212"/>
          <p:cNvSpPr txBox="1"/>
          <p:nvPr/>
        </p:nvSpPr>
        <p:spPr>
          <a:xfrm>
            <a:off x="1144600" y="6161700"/>
            <a:ext cx="93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Seems like the </a:t>
            </a:r>
            <a:r>
              <a:rPr lang="en-US">
                <a:solidFill>
                  <a:srgbClr val="E06666"/>
                </a:solidFill>
              </a:rPr>
              <a:t>effectiveness</a:t>
            </a:r>
            <a:r>
              <a:rPr lang="en-US">
                <a:solidFill>
                  <a:srgbClr val="E06666"/>
                </a:solidFill>
              </a:rPr>
              <a:t> drop the higher the payload for this launching site. </a:t>
            </a:r>
            <a:endParaRPr>
              <a:solidFill>
                <a:srgbClr val="E06666"/>
              </a:solidFill>
            </a:endParaRPr>
          </a:p>
        </p:txBody>
      </p:sp>
      <p:pic>
        <p:nvPicPr>
          <p:cNvPr id="486" name="Google Shape;486;g11e9a75b5d3_0_212"/>
          <p:cNvPicPr preferRelativeResize="0"/>
          <p:nvPr/>
        </p:nvPicPr>
        <p:blipFill>
          <a:blip r:embed="rId4">
            <a:alphaModFix/>
          </a:blip>
          <a:stretch>
            <a:fillRect/>
          </a:stretch>
        </p:blipFill>
        <p:spPr>
          <a:xfrm>
            <a:off x="1144600" y="1427223"/>
            <a:ext cx="9376199" cy="459835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g11e9a75b5d3_0_22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2" name="Google Shape;492;g11e9a75b5d3_0_220"/>
          <p:cNvSpPr txBox="1"/>
          <p:nvPr/>
        </p:nvSpPr>
        <p:spPr>
          <a:xfrm>
            <a:off x="6972450" y="4554838"/>
            <a:ext cx="48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Some insight gained with the manipulation of the dashboard.</a:t>
            </a:r>
            <a:endParaRPr>
              <a:solidFill>
                <a:srgbClr val="E06666"/>
              </a:solidFill>
            </a:endParaRPr>
          </a:p>
        </p:txBody>
      </p:sp>
      <p:pic>
        <p:nvPicPr>
          <p:cNvPr id="493" name="Google Shape;493;g11e9a75b5d3_0_220"/>
          <p:cNvPicPr preferRelativeResize="0"/>
          <p:nvPr/>
        </p:nvPicPr>
        <p:blipFill>
          <a:blip r:embed="rId4">
            <a:alphaModFix/>
          </a:blip>
          <a:stretch>
            <a:fillRect/>
          </a:stretch>
        </p:blipFill>
        <p:spPr>
          <a:xfrm>
            <a:off x="152400" y="133600"/>
            <a:ext cx="11512875" cy="2590800"/>
          </a:xfrm>
          <a:prstGeom prst="rect">
            <a:avLst/>
          </a:prstGeom>
          <a:noFill/>
          <a:ln>
            <a:noFill/>
          </a:ln>
        </p:spPr>
      </p:pic>
      <p:pic>
        <p:nvPicPr>
          <p:cNvPr id="494" name="Google Shape;494;g11e9a75b5d3_0_220"/>
          <p:cNvPicPr preferRelativeResize="0"/>
          <p:nvPr/>
        </p:nvPicPr>
        <p:blipFill>
          <a:blip r:embed="rId5">
            <a:alphaModFix/>
          </a:blip>
          <a:stretch>
            <a:fillRect/>
          </a:stretch>
        </p:blipFill>
        <p:spPr>
          <a:xfrm>
            <a:off x="152400" y="2934050"/>
            <a:ext cx="6665551" cy="38571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506" name="Google Shape;506;p43"/>
          <p:cNvPicPr preferRelativeResize="0"/>
          <p:nvPr/>
        </p:nvPicPr>
        <p:blipFill>
          <a:blip r:embed="rId4">
            <a:alphaModFix/>
          </a:blip>
          <a:stretch>
            <a:fillRect/>
          </a:stretch>
        </p:blipFill>
        <p:spPr>
          <a:xfrm>
            <a:off x="295475" y="1794124"/>
            <a:ext cx="5130767" cy="4633074"/>
          </a:xfrm>
          <a:prstGeom prst="rect">
            <a:avLst/>
          </a:prstGeom>
          <a:noFill/>
          <a:ln>
            <a:noFill/>
          </a:ln>
        </p:spPr>
      </p:pic>
      <p:pic>
        <p:nvPicPr>
          <p:cNvPr id="507" name="Google Shape;507;p43"/>
          <p:cNvPicPr preferRelativeResize="0"/>
          <p:nvPr/>
        </p:nvPicPr>
        <p:blipFill>
          <a:blip r:embed="rId5">
            <a:alphaModFix/>
          </a:blip>
          <a:stretch>
            <a:fillRect/>
          </a:stretch>
        </p:blipFill>
        <p:spPr>
          <a:xfrm>
            <a:off x="5823429" y="2761781"/>
            <a:ext cx="3462950" cy="1334425"/>
          </a:xfrm>
          <a:prstGeom prst="rect">
            <a:avLst/>
          </a:prstGeom>
          <a:noFill/>
          <a:ln>
            <a:noFill/>
          </a:ln>
        </p:spPr>
      </p:pic>
      <p:sp>
        <p:nvSpPr>
          <p:cNvPr id="508" name="Google Shape;508;p43"/>
          <p:cNvSpPr txBox="1"/>
          <p:nvPr/>
        </p:nvSpPr>
        <p:spPr>
          <a:xfrm>
            <a:off x="6009125" y="4702275"/>
            <a:ext cx="337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The model with the best accuracy is Tree Classifier when combined with </a:t>
            </a:r>
            <a:r>
              <a:rPr lang="en-US">
                <a:solidFill>
                  <a:srgbClr val="E06666"/>
                </a:solidFill>
              </a:rPr>
              <a:t>GridsearchCV</a:t>
            </a:r>
            <a:r>
              <a:rPr lang="en-US">
                <a:solidFill>
                  <a:srgbClr val="E06666"/>
                </a:solidFill>
              </a:rPr>
              <a:t> with cv = 10 as instructed.</a:t>
            </a:r>
            <a:endParaRPr>
              <a:solidFill>
                <a:srgbClr val="E0666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4" name="Google Shape;514;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Confusion Matrix -</a:t>
            </a:r>
            <a:r>
              <a:rPr lang="en-US" sz="4000">
                <a:solidFill>
                  <a:srgbClr val="0B49CB"/>
                </a:solidFill>
              </a:rPr>
              <a:t> Tree Classifier </a:t>
            </a:r>
            <a:endParaRPr sz="4000">
              <a:solidFill>
                <a:srgbClr val="0B49CB"/>
              </a:solidFill>
              <a:latin typeface="IBM Plex Mono SemiBold"/>
              <a:ea typeface="IBM Plex Mono SemiBold"/>
              <a:cs typeface="IBM Plex Mono SemiBold"/>
              <a:sym typeface="IBM Plex Mono SemiBold"/>
            </a:endParaRPr>
          </a:p>
        </p:txBody>
      </p:sp>
      <p:pic>
        <p:nvPicPr>
          <p:cNvPr id="515" name="Google Shape;515;p44"/>
          <p:cNvPicPr preferRelativeResize="0"/>
          <p:nvPr/>
        </p:nvPicPr>
        <p:blipFill>
          <a:blip r:embed="rId4">
            <a:alphaModFix/>
          </a:blip>
          <a:stretch>
            <a:fillRect/>
          </a:stretch>
        </p:blipFill>
        <p:spPr>
          <a:xfrm>
            <a:off x="467513" y="2210475"/>
            <a:ext cx="5514975" cy="3409950"/>
          </a:xfrm>
          <a:prstGeom prst="rect">
            <a:avLst/>
          </a:prstGeom>
          <a:noFill/>
          <a:ln>
            <a:noFill/>
          </a:ln>
        </p:spPr>
      </p:pic>
      <p:sp>
        <p:nvSpPr>
          <p:cNvPr id="516" name="Google Shape;516;p44"/>
          <p:cNvSpPr txBox="1"/>
          <p:nvPr/>
        </p:nvSpPr>
        <p:spPr>
          <a:xfrm>
            <a:off x="6581400" y="2928250"/>
            <a:ext cx="54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rPr>
              <a:t>On this attempt the score obtained by the Tree Classifier was 88.89%, in 18 predictions against the test set, only two mistakes.</a:t>
            </a:r>
            <a:endParaRPr>
              <a:solidFill>
                <a:srgbClr val="E06666"/>
              </a:solidFill>
            </a:endParaRPr>
          </a:p>
        </p:txBody>
      </p:sp>
      <p:sp>
        <p:nvSpPr>
          <p:cNvPr id="517" name="Google Shape;517;p44"/>
          <p:cNvSpPr txBox="1"/>
          <p:nvPr/>
        </p:nvSpPr>
        <p:spPr>
          <a:xfrm>
            <a:off x="6447850" y="3729475"/>
            <a:ext cx="4092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One mistake on the </a:t>
            </a:r>
            <a:r>
              <a:rPr lang="en-US"/>
              <a:t>prediction against the test:  it was predicted that would not land and it landed (number one on the left down black square)  </a:t>
            </a:r>
            <a:endParaRPr/>
          </a:p>
          <a:p>
            <a:pPr indent="0" lvl="0" marL="0" rtl="0" algn="l">
              <a:spcBef>
                <a:spcPts val="0"/>
              </a:spcBef>
              <a:spcAft>
                <a:spcPts val="0"/>
              </a:spcAft>
              <a:buNone/>
            </a:pPr>
            <a:r>
              <a:t/>
            </a:r>
            <a:endParaRPr/>
          </a:p>
        </p:txBody>
      </p:sp>
      <p:sp>
        <p:nvSpPr>
          <p:cNvPr id="518" name="Google Shape;518;p44"/>
          <p:cNvSpPr txBox="1"/>
          <p:nvPr/>
        </p:nvSpPr>
        <p:spPr>
          <a:xfrm>
            <a:off x="7828350" y="46867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Another mistake on the prediction: it was predicted that would land but it didn’t (top right black square with a number 1).</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4" name="Google Shape;52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
        <p:nvSpPr>
          <p:cNvPr id="525" name="Google Shape;525;p45"/>
          <p:cNvSpPr txBox="1"/>
          <p:nvPr/>
        </p:nvSpPr>
        <p:spPr>
          <a:xfrm>
            <a:off x="591375" y="1583350"/>
            <a:ext cx="102249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solidFill>
                  <a:srgbClr val="CC0000"/>
                </a:solidFill>
              </a:rPr>
              <a:t>The launch success rate had </a:t>
            </a:r>
            <a:r>
              <a:rPr lang="en-US">
                <a:solidFill>
                  <a:srgbClr val="CC0000"/>
                </a:solidFill>
              </a:rPr>
              <a:t>diminished</a:t>
            </a:r>
            <a:r>
              <a:rPr lang="en-US">
                <a:solidFill>
                  <a:srgbClr val="CC0000"/>
                </a:solidFill>
              </a:rPr>
              <a:t> since 2020 in terms of the records analysed</a:t>
            </a:r>
            <a:r>
              <a:rPr lang="en-US"/>
              <a:t>, a review on changes done since then would be relevant to understand the change on the tendency.</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solidFill>
                  <a:srgbClr val="CC0000"/>
                </a:solidFill>
              </a:rPr>
              <a:t>KSC LC 39A (Kennedy Space Center Launch Complex 39A) has the best </a:t>
            </a:r>
            <a:r>
              <a:rPr lang="en-US">
                <a:solidFill>
                  <a:srgbClr val="CC0000"/>
                </a:solidFill>
              </a:rPr>
              <a:t>performance</a:t>
            </a:r>
            <a:r>
              <a:rPr lang="en-US">
                <a:solidFill>
                  <a:srgbClr val="CC0000"/>
                </a:solidFill>
              </a:rPr>
              <a:t> </a:t>
            </a:r>
            <a:r>
              <a:rPr lang="en-US"/>
              <a:t>in terms of absolute amount of successful landings and in terms of success rate. </a:t>
            </a:r>
            <a:endParaRPr/>
          </a:p>
          <a:p>
            <a:pPr indent="0" lvl="0" marL="457200" rtl="0" algn="l">
              <a:spcBef>
                <a:spcPts val="0"/>
              </a:spcBef>
              <a:spcAft>
                <a:spcPts val="0"/>
              </a:spcAft>
              <a:buNone/>
            </a:pPr>
            <a:r>
              <a:rPr lang="en-US"/>
              <a:t>An audit of the processes followed there </a:t>
            </a:r>
            <a:r>
              <a:rPr lang="en-US"/>
              <a:t>would</a:t>
            </a:r>
            <a:r>
              <a:rPr lang="en-US"/>
              <a:t> be </a:t>
            </a:r>
            <a:r>
              <a:rPr lang="en-US"/>
              <a:t>beneficial</a:t>
            </a:r>
            <a:r>
              <a:rPr lang="en-US"/>
              <a:t> to provide insight to less </a:t>
            </a:r>
            <a:r>
              <a:rPr lang="en-US"/>
              <a:t>performers</a:t>
            </a:r>
            <a:r>
              <a:rPr lang="en-US"/>
              <a:t> like CCAFS SLC 40 (Cape Canaveral Space Launch Complex 40)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Taking into consideration that the orbits more used are GTO, ISS and VLEO in that order, VLEO shows as a strong candidate with</a:t>
            </a:r>
            <a:r>
              <a:rPr lang="en-US">
                <a:solidFill>
                  <a:srgbClr val="CC0000"/>
                </a:solidFill>
              </a:rPr>
              <a:t> 85% success rate, </a:t>
            </a:r>
            <a:r>
              <a:rPr lang="en-US">
                <a:solidFill>
                  <a:schemeClr val="dk1"/>
                </a:solidFill>
              </a:rPr>
              <a:t>considering the reduced data </a:t>
            </a:r>
            <a:r>
              <a:rPr lang="en-US">
                <a:solidFill>
                  <a:schemeClr val="dk1"/>
                </a:solidFill>
              </a:rPr>
              <a:t>analysed</a:t>
            </a:r>
            <a:r>
              <a:rPr lang="en-US"/>
              <a:t>. </a:t>
            </a:r>
            <a:r>
              <a:rPr b="1" lang="en-US">
                <a:solidFill>
                  <a:srgbClr val="674EA7"/>
                </a:solidFill>
              </a:rPr>
              <a:t>GTO is used the most but have the lesser success rate</a:t>
            </a:r>
            <a:r>
              <a:rPr lang="en-US">
                <a:solidFill>
                  <a:schemeClr val="dk1"/>
                </a:solidFill>
              </a:rPr>
              <a:t>, a revision in terms of </a:t>
            </a:r>
            <a:r>
              <a:rPr lang="en-US">
                <a:solidFill>
                  <a:srgbClr val="CC0000"/>
                </a:solidFill>
              </a:rPr>
              <a:t>VLEO orbit usage</a:t>
            </a:r>
            <a:r>
              <a:rPr lang="en-US">
                <a:solidFill>
                  <a:schemeClr val="dk1"/>
                </a:solidFill>
              </a:rPr>
              <a:t> as a strong candidate should be considered if technically possible.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solidFill>
                  <a:srgbClr val="CC0000"/>
                </a:solidFill>
              </a:rPr>
              <a:t>Payload masses between 3000 kg and 4000 kg seem to have a much better performance (70% success)</a:t>
            </a:r>
            <a:endParaRPr>
              <a:solidFill>
                <a:srgbClr val="CC0000"/>
              </a:solidFill>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solidFill>
                  <a:srgbClr val="CC0000"/>
                </a:solidFill>
              </a:rPr>
              <a:t>The Tree Classifier model trained seems to have a good performance (88.89% accuracy)</a:t>
            </a:r>
            <a:r>
              <a:rPr lang="en-US"/>
              <a:t> but the amount of records used to trained the model was too small, so </a:t>
            </a:r>
            <a:r>
              <a:rPr lang="en-US">
                <a:solidFill>
                  <a:srgbClr val="CC0000"/>
                </a:solidFill>
              </a:rPr>
              <a:t>overfitting is a risk with this data size.</a:t>
            </a:r>
            <a:endParaRPr>
              <a:solidFill>
                <a:srgbClr val="CC0000"/>
              </a:solidFill>
            </a:endParaRPr>
          </a:p>
          <a:p>
            <a:pPr indent="0" lvl="0" marL="457200" rtl="0" algn="l">
              <a:spcBef>
                <a:spcPts val="0"/>
              </a:spcBef>
              <a:spcAft>
                <a:spcPts val="0"/>
              </a:spcAft>
              <a:buClr>
                <a:schemeClr val="dk1"/>
              </a:buClr>
              <a:buSzPts val="1100"/>
              <a:buFont typeface="Arial"/>
              <a:buNone/>
            </a:pPr>
            <a:r>
              <a:rPr lang="en-US"/>
              <a:t>In order to have </a:t>
            </a:r>
            <a:r>
              <a:rPr lang="en-US">
                <a:solidFill>
                  <a:srgbClr val="CC0000"/>
                </a:solidFill>
              </a:rPr>
              <a:t>a more valuable classifier predictor</a:t>
            </a:r>
            <a:r>
              <a:rPr lang="en-US"/>
              <a:t>, more records should be added to the clean data to be able to t</a:t>
            </a:r>
            <a:r>
              <a:rPr lang="en-US">
                <a:solidFill>
                  <a:srgbClr val="CC0000"/>
                </a:solidFill>
              </a:rPr>
              <a:t>rain the model with a bigger set</a:t>
            </a:r>
            <a:r>
              <a:rPr lang="en-US"/>
              <a:t>.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6"/>
          <p:cNvSpPr txBox="1"/>
          <p:nvPr/>
        </p:nvSpPr>
        <p:spPr>
          <a:xfrm>
            <a:off x="770000" y="1351900"/>
            <a:ext cx="10104900" cy="55062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10000"/>
              <a:buFont typeface="Arial"/>
              <a:buNone/>
            </a:pPr>
            <a:r>
              <a:rPr lang="en-US" sz="8000">
                <a:solidFill>
                  <a:srgbClr val="0B49CB"/>
                </a:solidFill>
                <a:latin typeface="Arial"/>
                <a:ea typeface="Arial"/>
                <a:cs typeface="Arial"/>
                <a:sym typeface="Arial"/>
              </a:rPr>
              <a:t>Executive Summary</a:t>
            </a:r>
            <a:endParaRPr sz="600"/>
          </a:p>
          <a:p>
            <a:pPr indent="-2159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Data collection methodology:</a:t>
            </a:r>
            <a:endParaRPr sz="600"/>
          </a:p>
          <a:p>
            <a:pPr indent="-215900" lvl="1" marL="685800" marR="0" rtl="0" algn="l">
              <a:lnSpc>
                <a:spcPct val="120000"/>
              </a:lnSpc>
              <a:spcBef>
                <a:spcPts val="1400"/>
              </a:spcBef>
              <a:spcAft>
                <a:spcPts val="0"/>
              </a:spcAft>
              <a:buClr>
                <a:srgbClr val="E06666"/>
              </a:buClr>
              <a:buSzPct val="100000"/>
              <a:buChar char="•"/>
            </a:pPr>
            <a:r>
              <a:rPr lang="en-US" sz="6800">
                <a:solidFill>
                  <a:srgbClr val="E06666"/>
                </a:solidFill>
              </a:rPr>
              <a:t>Both Web Scraping with “requests” and “BeautifulSoup” packages </a:t>
            </a:r>
            <a:r>
              <a:rPr lang="en-US" sz="6800">
                <a:solidFill>
                  <a:srgbClr val="E06666"/>
                </a:solidFill>
              </a:rPr>
              <a:t>and the use of the SpaceX API. For consistency on the results, an URL to a JSON file was provided *</a:t>
            </a:r>
            <a:endParaRPr sz="6800">
              <a:solidFill>
                <a:srgbClr val="E06666"/>
              </a:solidFill>
            </a:endParaRPr>
          </a:p>
          <a:p>
            <a:pPr indent="-2159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data wrangling</a:t>
            </a:r>
            <a:endParaRPr sz="600"/>
          </a:p>
          <a:p>
            <a:pPr indent="-215900" lvl="1" marL="685800" marR="0" rtl="0" algn="l">
              <a:lnSpc>
                <a:spcPct val="120000"/>
              </a:lnSpc>
              <a:spcBef>
                <a:spcPts val="1400"/>
              </a:spcBef>
              <a:spcAft>
                <a:spcPts val="0"/>
              </a:spcAft>
              <a:buClr>
                <a:srgbClr val="E06666"/>
              </a:buClr>
              <a:buSzPct val="100000"/>
              <a:buFont typeface="Arial"/>
              <a:buChar char="•"/>
            </a:pPr>
            <a:r>
              <a:rPr lang="en-US" sz="6800">
                <a:solidFill>
                  <a:srgbClr val="E06666"/>
                </a:solidFill>
              </a:rPr>
              <a:t>Data was selected for FALCON 9 only, missing values were dealt with. </a:t>
            </a:r>
            <a:endParaRPr sz="600">
              <a:solidFill>
                <a:srgbClr val="E06666"/>
              </a:solidFill>
            </a:endParaRPr>
          </a:p>
          <a:p>
            <a:pPr indent="-2159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exploratory data analysis (EDA) using visualization and SQL</a:t>
            </a:r>
            <a:endParaRPr sz="6800">
              <a:solidFill>
                <a:srgbClr val="757070"/>
              </a:solidFill>
            </a:endParaRPr>
          </a:p>
          <a:p>
            <a:pPr indent="-2159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interactive visual analytics using Folium and Plotly Dash</a:t>
            </a:r>
            <a:endParaRPr sz="600"/>
          </a:p>
          <a:p>
            <a:pPr indent="-215900" lvl="0" marL="228600" marR="0" rtl="0" algn="l">
              <a:lnSpc>
                <a:spcPct val="12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predictive analysis using classification models</a:t>
            </a:r>
            <a:endParaRPr sz="600"/>
          </a:p>
          <a:p>
            <a:pPr indent="-215900" lvl="1" marL="685800" marR="0" rtl="0" algn="l">
              <a:lnSpc>
                <a:spcPct val="120000"/>
              </a:lnSpc>
              <a:spcBef>
                <a:spcPts val="1400"/>
              </a:spcBef>
              <a:spcAft>
                <a:spcPts val="0"/>
              </a:spcAft>
              <a:buClr>
                <a:srgbClr val="E06666"/>
              </a:buClr>
              <a:buSzPct val="100000"/>
              <a:buFont typeface="Arial"/>
              <a:buChar char="•"/>
            </a:pPr>
            <a:r>
              <a:rPr lang="en-US" sz="6800">
                <a:solidFill>
                  <a:srgbClr val="E06666"/>
                </a:solidFill>
              </a:rPr>
              <a:t>Several models were applied on the </a:t>
            </a:r>
            <a:r>
              <a:rPr lang="en-US" sz="6800">
                <a:solidFill>
                  <a:srgbClr val="E06666"/>
                </a:solidFill>
              </a:rPr>
              <a:t>standardized</a:t>
            </a:r>
            <a:r>
              <a:rPr lang="en-US" sz="6800">
                <a:solidFill>
                  <a:srgbClr val="E06666"/>
                </a:solidFill>
              </a:rPr>
              <a:t> one hot encoded Dataframe using the package scikit-learn from Python. The best performance was informed. </a:t>
            </a:r>
            <a:endParaRPr sz="600">
              <a:solidFill>
                <a:srgbClr val="E06666"/>
              </a:solidFill>
            </a:endParaRPr>
          </a:p>
          <a:p>
            <a:pPr indent="-88900" lvl="0" marL="228600" marR="0" rtl="0" algn="l">
              <a:lnSpc>
                <a:spcPct val="120000"/>
              </a:lnSpc>
              <a:spcBef>
                <a:spcPts val="1400"/>
              </a:spcBef>
              <a:spcAft>
                <a:spcPts val="0"/>
              </a:spcAft>
              <a:buClr>
                <a:srgbClr val="0070C0"/>
              </a:buClr>
              <a:buSzPct val="183333"/>
              <a:buFont typeface="Arial"/>
              <a:buNone/>
            </a:pPr>
            <a:r>
              <a:t/>
            </a:r>
            <a:endParaRPr sz="4800">
              <a:solidFill>
                <a:srgbClr val="292929"/>
              </a:solidFill>
            </a:endParaRPr>
          </a:p>
          <a:p>
            <a:pPr indent="-88900" lvl="0" marL="228600" marR="0" rtl="0" algn="l">
              <a:lnSpc>
                <a:spcPct val="120000"/>
              </a:lnSpc>
              <a:spcBef>
                <a:spcPts val="1400"/>
              </a:spcBef>
              <a:spcAft>
                <a:spcPts val="0"/>
              </a:spcAft>
              <a:buClr>
                <a:srgbClr val="0070C0"/>
              </a:buClr>
              <a:buSzPct val="183333"/>
              <a:buFont typeface="Arial"/>
              <a:buNone/>
            </a:pPr>
            <a:r>
              <a:rPr lang="en-US" sz="4800">
                <a:solidFill>
                  <a:srgbClr val="292929"/>
                </a:solidFill>
              </a:rPr>
              <a:t>*</a:t>
            </a:r>
            <a:r>
              <a:rPr lang="en-US" sz="3600">
                <a:solidFill>
                  <a:srgbClr val="990000"/>
                </a:solidFill>
              </a:rPr>
              <a:t>https://cf-courses-data.s3.us.cloud-object-storage.appdomain.cloud/IBM-DS0321EN-SkillsNetwork/datasets/API_call_spacex_api.json</a:t>
            </a:r>
            <a:endParaRPr sz="3600">
              <a:solidFill>
                <a:srgbClr val="990000"/>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0" name="Google Shape;130;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7" name="Google Shape;137;p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7"/>
          <p:cNvSpPr txBox="1"/>
          <p:nvPr/>
        </p:nvSpPr>
        <p:spPr>
          <a:xfrm>
            <a:off x="770011" y="1485433"/>
            <a:ext cx="10104900" cy="52119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ts val="2200"/>
              <a:buFont typeface="Arial"/>
              <a:buNone/>
            </a:pPr>
            <a:r>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On the first Notebook to be completed : WEEK 1 - Data collection with web scraping, the data was obtained from the website  below: https://en.wikipedia.org/wiki/List_of_Falcon_9_and_Falcon_Heavy_launchess</a:t>
            </a:r>
            <a:endParaRPr sz="7600">
              <a:solidFill>
                <a:srgbClr val="757070"/>
              </a:solidFill>
            </a:endParaRPr>
          </a:p>
          <a:p>
            <a:pPr indent="-228600" lvl="1" marL="685800" marR="0" rtl="0" algn="l">
              <a:lnSpc>
                <a:spcPct val="120000"/>
              </a:lnSpc>
              <a:spcBef>
                <a:spcPts val="1400"/>
              </a:spcBef>
              <a:spcAft>
                <a:spcPts val="0"/>
              </a:spcAft>
              <a:buClr>
                <a:srgbClr val="E06666"/>
              </a:buClr>
              <a:buSzPct val="100000"/>
              <a:buFont typeface="Arial"/>
              <a:buChar char="•"/>
            </a:pPr>
            <a:r>
              <a:rPr lang="en-US" sz="7600">
                <a:solidFill>
                  <a:srgbClr val="E06666"/>
                </a:solidFill>
              </a:rPr>
              <a:t>The data was obtained using the Python packages ‘requests’ and ‘Beautiful Soup’</a:t>
            </a:r>
            <a:endParaRPr sz="7600">
              <a:solidFill>
                <a:srgbClr val="E06666"/>
              </a:solidFill>
            </a:endParaRPr>
          </a:p>
          <a:p>
            <a:pPr indent="0" lvl="0" marL="914400" marR="0" rtl="0" algn="l">
              <a:lnSpc>
                <a:spcPct val="120000"/>
              </a:lnSpc>
              <a:spcBef>
                <a:spcPts val="1400"/>
              </a:spcBef>
              <a:spcAft>
                <a:spcPts val="0"/>
              </a:spcAft>
              <a:buNone/>
            </a:pPr>
            <a:r>
              <a:t/>
            </a:r>
            <a:endParaRPr sz="7600">
              <a:solidFill>
                <a:srgbClr val="757070"/>
              </a:solidFill>
            </a:endParaRPr>
          </a:p>
          <a:p>
            <a:pPr indent="0" lvl="0" marL="914400" marR="0" rtl="0" algn="l">
              <a:lnSpc>
                <a:spcPct val="120000"/>
              </a:lnSpc>
              <a:spcBef>
                <a:spcPts val="1400"/>
              </a:spcBef>
              <a:spcAft>
                <a:spcPts val="0"/>
              </a:spcAft>
              <a:buNone/>
            </a:pPr>
            <a:r>
              <a:t/>
            </a:r>
            <a:endParaRPr sz="7600">
              <a:solidFill>
                <a:srgbClr val="757070"/>
              </a:solidFill>
            </a:endParaRPr>
          </a:p>
          <a:p>
            <a:pPr indent="0" lvl="0" marL="914400" marR="0" rtl="0" algn="l">
              <a:lnSpc>
                <a:spcPct val="120000"/>
              </a:lnSpc>
              <a:spcBef>
                <a:spcPts val="1400"/>
              </a:spcBef>
              <a:spcAft>
                <a:spcPts val="0"/>
              </a:spcAft>
              <a:buNone/>
            </a:pPr>
            <a:r>
              <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rPr lang="en-US" sz="7600">
                <a:solidFill>
                  <a:srgbClr val="757070"/>
                </a:solidFill>
              </a:rPr>
              <a:t>On the second Notebook to be completed: WEEK 1 - Hands-on Lab -Complete the Data Collection API Lab, </a:t>
            </a:r>
            <a:r>
              <a:rPr lang="en-US" sz="7600">
                <a:solidFill>
                  <a:srgbClr val="E06666"/>
                </a:solidFill>
              </a:rPr>
              <a:t>the data was collected using the SpaceX API and a JSON provided.</a:t>
            </a:r>
            <a:endParaRPr sz="7600">
              <a:solidFill>
                <a:srgbClr val="E06666"/>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pic>
        <p:nvPicPr>
          <p:cNvPr id="139" name="Google Shape;139;p7"/>
          <p:cNvPicPr preferRelativeResize="0"/>
          <p:nvPr/>
        </p:nvPicPr>
        <p:blipFill>
          <a:blip r:embed="rId4">
            <a:alphaModFix/>
          </a:blip>
          <a:stretch>
            <a:fillRect/>
          </a:stretch>
        </p:blipFill>
        <p:spPr>
          <a:xfrm>
            <a:off x="1619875" y="3673767"/>
            <a:ext cx="2820474" cy="142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92500" lnSpcReduction="10000"/>
          </a:bodyPr>
          <a:lstStyle/>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GitHub URL of the completed SpaceX API calls notebook </a:t>
            </a:r>
            <a:endParaRPr sz="2200">
              <a:solidFill>
                <a:srgbClr val="1C7DDB"/>
              </a:solidFill>
            </a:endParaRPr>
          </a:p>
          <a:p>
            <a:pPr indent="-218122" lvl="0" marL="228600" marR="0" rtl="0" algn="l">
              <a:lnSpc>
                <a:spcPct val="100000"/>
              </a:lnSpc>
              <a:spcBef>
                <a:spcPts val="1400"/>
              </a:spcBef>
              <a:spcAft>
                <a:spcPts val="0"/>
              </a:spcAft>
              <a:buClr>
                <a:srgbClr val="1C7DDB"/>
              </a:buClr>
              <a:buSzPct val="100000"/>
              <a:buChar char="•"/>
            </a:pPr>
            <a:r>
              <a:rPr lang="en-US" sz="2200">
                <a:solidFill>
                  <a:srgbClr val="1C7DDB"/>
                </a:solidFill>
              </a:rPr>
              <a:t>https://github.com/IbraTebas/Capstone-Watson/blob/master/WEEK%201%20-%20Hands-on%20Lab%20-Complete%20the%20Data%20Collection%20API%20Lab.ipynb</a:t>
            </a:r>
            <a:endParaRPr sz="2200">
              <a:solidFill>
                <a:srgbClr val="1C7DDB"/>
              </a:solidFill>
            </a:endParaRPr>
          </a:p>
          <a:p>
            <a:pPr indent="-50800" lvl="0" marL="228600" rtl="0" algn="l">
              <a:lnSpc>
                <a:spcPct val="90000"/>
              </a:lnSpc>
              <a:spcBef>
                <a:spcPts val="1000"/>
              </a:spcBef>
              <a:spcAft>
                <a:spcPts val="0"/>
              </a:spcAft>
              <a:buNone/>
            </a:pPr>
            <a:r>
              <a:rPr lang="en-US" sz="2691">
                <a:solidFill>
                  <a:srgbClr val="E06666"/>
                </a:solidFill>
                <a:latin typeface="Calibri"/>
                <a:ea typeface="Calibri"/>
                <a:cs typeface="Calibri"/>
                <a:sym typeface="Calibri"/>
              </a:rPr>
              <a:t>Please paste above url in </a:t>
            </a:r>
            <a:r>
              <a:rPr lang="en-US" sz="2691" u="sng">
                <a:solidFill>
                  <a:srgbClr val="E06666"/>
                </a:solidFill>
                <a:latin typeface="Calibri"/>
                <a:ea typeface="Calibri"/>
                <a:cs typeface="Calibri"/>
                <a:sym typeface="Calibri"/>
                <a:hlinkClick r:id="rId4">
                  <a:extLst>
                    <a:ext uri="{A12FA001-AC4F-418D-AE19-62706E023703}">
                      <ahyp:hlinkClr val="tx"/>
                    </a:ext>
                  </a:extLst>
                </a:hlinkClick>
              </a:rPr>
              <a:t>https://nbviewer.org/</a:t>
            </a:r>
            <a:r>
              <a:rPr lang="en-US" sz="2691">
                <a:solidFill>
                  <a:srgbClr val="E06666"/>
                </a:solidFill>
                <a:latin typeface="Calibri"/>
                <a:ea typeface="Calibri"/>
                <a:cs typeface="Calibri"/>
                <a:sym typeface="Calibri"/>
              </a:rPr>
              <a:t> to be able to see all the results.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46" name="Google Shape;146;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 I</a:t>
            </a:r>
            <a:endParaRPr/>
          </a:p>
        </p:txBody>
      </p:sp>
      <p:sp>
        <p:nvSpPr>
          <p:cNvPr id="147" name="Google Shape;147;p8"/>
          <p:cNvSpPr txBox="1"/>
          <p:nvPr/>
        </p:nvSpPr>
        <p:spPr>
          <a:xfrm>
            <a:off x="5942325" y="1507050"/>
            <a:ext cx="52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Request for data:</a:t>
            </a:r>
            <a:endParaRPr b="1">
              <a:solidFill>
                <a:srgbClr val="FF9900"/>
              </a:solidFill>
              <a:latin typeface="Calibri"/>
              <a:ea typeface="Calibri"/>
              <a:cs typeface="Calibri"/>
              <a:sym typeface="Calibri"/>
            </a:endParaRPr>
          </a:p>
        </p:txBody>
      </p:sp>
      <p:sp>
        <p:nvSpPr>
          <p:cNvPr id="148" name="Google Shape;148;p8"/>
          <p:cNvSpPr txBox="1"/>
          <p:nvPr/>
        </p:nvSpPr>
        <p:spPr>
          <a:xfrm>
            <a:off x="5871000" y="3176338"/>
            <a:ext cx="52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Normalize Json</a:t>
            </a:r>
            <a:r>
              <a:rPr b="1" lang="en-US">
                <a:solidFill>
                  <a:srgbClr val="FF9900"/>
                </a:solidFill>
                <a:latin typeface="Calibri"/>
                <a:ea typeface="Calibri"/>
                <a:cs typeface="Calibri"/>
                <a:sym typeface="Calibri"/>
              </a:rPr>
              <a:t>:</a:t>
            </a:r>
            <a:endParaRPr b="1">
              <a:solidFill>
                <a:srgbClr val="FF9900"/>
              </a:solidFill>
              <a:latin typeface="Calibri"/>
              <a:ea typeface="Calibri"/>
              <a:cs typeface="Calibri"/>
              <a:sym typeface="Calibri"/>
            </a:endParaRPr>
          </a:p>
        </p:txBody>
      </p:sp>
      <p:pic>
        <p:nvPicPr>
          <p:cNvPr id="149" name="Google Shape;149;p8"/>
          <p:cNvPicPr preferRelativeResize="0"/>
          <p:nvPr/>
        </p:nvPicPr>
        <p:blipFill>
          <a:blip r:embed="rId5">
            <a:alphaModFix/>
          </a:blip>
          <a:stretch>
            <a:fillRect/>
          </a:stretch>
        </p:blipFill>
        <p:spPr>
          <a:xfrm>
            <a:off x="5910246" y="3542550"/>
            <a:ext cx="5461001" cy="847725"/>
          </a:xfrm>
          <a:prstGeom prst="rect">
            <a:avLst/>
          </a:prstGeom>
          <a:noFill/>
          <a:ln>
            <a:noFill/>
          </a:ln>
        </p:spPr>
      </p:pic>
      <p:cxnSp>
        <p:nvCxnSpPr>
          <p:cNvPr id="150" name="Google Shape;150;p8"/>
          <p:cNvCxnSpPr/>
          <p:nvPr/>
        </p:nvCxnSpPr>
        <p:spPr>
          <a:xfrm>
            <a:off x="10448825" y="2441800"/>
            <a:ext cx="0" cy="8871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8"/>
          <p:cNvCxnSpPr/>
          <p:nvPr/>
        </p:nvCxnSpPr>
        <p:spPr>
          <a:xfrm>
            <a:off x="10730525" y="4082175"/>
            <a:ext cx="0" cy="887100"/>
          </a:xfrm>
          <a:prstGeom prst="straightConnector1">
            <a:avLst/>
          </a:prstGeom>
          <a:noFill/>
          <a:ln cap="flat" cmpd="sng" w="9525">
            <a:solidFill>
              <a:schemeClr val="dk2"/>
            </a:solidFill>
            <a:prstDash val="solid"/>
            <a:round/>
            <a:headEnd len="med" w="med" type="none"/>
            <a:tailEnd len="med" w="med" type="triangle"/>
          </a:ln>
        </p:spPr>
      </p:cxnSp>
      <p:sp>
        <p:nvSpPr>
          <p:cNvPr id="152" name="Google Shape;152;p8"/>
          <p:cNvSpPr txBox="1"/>
          <p:nvPr/>
        </p:nvSpPr>
        <p:spPr>
          <a:xfrm>
            <a:off x="5942325" y="4389863"/>
            <a:ext cx="52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Use of several functions to grab the appropriate data</a:t>
            </a:r>
            <a:r>
              <a:rPr b="1" lang="en-US">
                <a:solidFill>
                  <a:srgbClr val="FF9900"/>
                </a:solidFill>
                <a:latin typeface="Calibri"/>
                <a:ea typeface="Calibri"/>
                <a:cs typeface="Calibri"/>
                <a:sym typeface="Calibri"/>
              </a:rPr>
              <a:t>:</a:t>
            </a:r>
            <a:endParaRPr b="1">
              <a:solidFill>
                <a:srgbClr val="FF9900"/>
              </a:solidFill>
              <a:latin typeface="Calibri"/>
              <a:ea typeface="Calibri"/>
              <a:cs typeface="Calibri"/>
              <a:sym typeface="Calibri"/>
            </a:endParaRPr>
          </a:p>
        </p:txBody>
      </p:sp>
      <p:pic>
        <p:nvPicPr>
          <p:cNvPr id="153" name="Google Shape;153;p8"/>
          <p:cNvPicPr preferRelativeResize="0"/>
          <p:nvPr/>
        </p:nvPicPr>
        <p:blipFill>
          <a:blip r:embed="rId6">
            <a:alphaModFix/>
          </a:blip>
          <a:stretch>
            <a:fillRect/>
          </a:stretch>
        </p:blipFill>
        <p:spPr>
          <a:xfrm>
            <a:off x="5942325" y="4778450"/>
            <a:ext cx="2344550" cy="1964725"/>
          </a:xfrm>
          <a:prstGeom prst="rect">
            <a:avLst/>
          </a:prstGeom>
          <a:noFill/>
          <a:ln>
            <a:noFill/>
          </a:ln>
        </p:spPr>
      </p:pic>
      <p:pic>
        <p:nvPicPr>
          <p:cNvPr id="154" name="Google Shape;154;p8"/>
          <p:cNvPicPr preferRelativeResize="0"/>
          <p:nvPr/>
        </p:nvPicPr>
        <p:blipFill>
          <a:blip r:embed="rId7">
            <a:alphaModFix/>
          </a:blip>
          <a:stretch>
            <a:fillRect/>
          </a:stretch>
        </p:blipFill>
        <p:spPr>
          <a:xfrm>
            <a:off x="6095988" y="1970350"/>
            <a:ext cx="4181475" cy="99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11e9a75b5d3_0_4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g11e9a75b5d3_0_40"/>
          <p:cNvSpPr txBox="1"/>
          <p:nvPr>
            <p:ph idx="1" type="body"/>
          </p:nvPr>
        </p:nvSpPr>
        <p:spPr>
          <a:xfrm>
            <a:off x="830263" y="1800225"/>
            <a:ext cx="4640400" cy="4225800"/>
          </a:xfrm>
          <a:prstGeom prst="rect">
            <a:avLst/>
          </a:prstGeom>
          <a:noFill/>
          <a:ln>
            <a:noFill/>
          </a:ln>
        </p:spPr>
        <p:txBody>
          <a:bodyPr anchorCtr="0" anchor="t" bIns="45700" lIns="91425" spcFirstLastPara="1" rIns="91425" wrap="square" tIns="45700">
            <a:normAutofit fontScale="92500" lnSpcReduction="10000"/>
          </a:bodyPr>
          <a:lstStyle/>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GitHub URL of the completed SpaceX API calls notebook </a:t>
            </a:r>
            <a:endParaRPr sz="2200">
              <a:solidFill>
                <a:srgbClr val="1C7DDB"/>
              </a:solidFill>
            </a:endParaRPr>
          </a:p>
          <a:p>
            <a:pPr indent="-218122" lvl="0" marL="228600" marR="0" rtl="0" algn="l">
              <a:lnSpc>
                <a:spcPct val="100000"/>
              </a:lnSpc>
              <a:spcBef>
                <a:spcPts val="1400"/>
              </a:spcBef>
              <a:spcAft>
                <a:spcPts val="0"/>
              </a:spcAft>
              <a:buClr>
                <a:srgbClr val="1C7DDB"/>
              </a:buClr>
              <a:buSzPct val="100000"/>
              <a:buChar char="•"/>
            </a:pPr>
            <a:r>
              <a:rPr lang="en-US" sz="2200">
                <a:solidFill>
                  <a:srgbClr val="1C7DDB"/>
                </a:solidFill>
              </a:rPr>
              <a:t>https://github.com/IbraTebas/Capstone-Watson/blob/master/WEEK%201%20-%20Hands-on%20Lab%20-Complete%20the%20Data%20Collection%20API%20Lab.ipynb</a:t>
            </a:r>
            <a:endParaRPr sz="2200">
              <a:solidFill>
                <a:srgbClr val="1C7DDB"/>
              </a:solidFill>
            </a:endParaRPr>
          </a:p>
          <a:p>
            <a:pPr indent="-50800" lvl="0" marL="228600" marR="0" rtl="0" algn="l">
              <a:lnSpc>
                <a:spcPct val="90000"/>
              </a:lnSpc>
              <a:spcBef>
                <a:spcPts val="1000"/>
              </a:spcBef>
              <a:spcAft>
                <a:spcPts val="0"/>
              </a:spcAft>
              <a:buClr>
                <a:schemeClr val="dk1"/>
              </a:buClr>
              <a:buSzPct val="104016"/>
              <a:buFont typeface="Arial"/>
              <a:buNone/>
            </a:pPr>
            <a:r>
              <a:rPr lang="en-US" sz="2691">
                <a:solidFill>
                  <a:srgbClr val="E06666"/>
                </a:solidFill>
                <a:latin typeface="Calibri"/>
                <a:ea typeface="Calibri"/>
                <a:cs typeface="Calibri"/>
                <a:sym typeface="Calibri"/>
              </a:rPr>
              <a:t>Please paste above url in </a:t>
            </a:r>
            <a:r>
              <a:rPr lang="en-US" sz="2691" u="sng">
                <a:solidFill>
                  <a:srgbClr val="E06666"/>
                </a:solidFill>
                <a:latin typeface="Calibri"/>
                <a:ea typeface="Calibri"/>
                <a:cs typeface="Calibri"/>
                <a:sym typeface="Calibri"/>
                <a:hlinkClick r:id="rId4">
                  <a:extLst>
                    <a:ext uri="{A12FA001-AC4F-418D-AE19-62706E023703}">
                      <ahyp:hlinkClr val="tx"/>
                    </a:ext>
                  </a:extLst>
                </a:hlinkClick>
              </a:rPr>
              <a:t>https://nbviewer.org/</a:t>
            </a:r>
            <a:r>
              <a:rPr lang="en-US" sz="2691">
                <a:solidFill>
                  <a:srgbClr val="E06666"/>
                </a:solidFill>
                <a:latin typeface="Calibri"/>
                <a:ea typeface="Calibri"/>
                <a:cs typeface="Calibri"/>
                <a:sym typeface="Calibri"/>
              </a:rPr>
              <a:t> to be able to see all the results. </a:t>
            </a:r>
            <a:endParaRPr sz="2691">
              <a:solidFill>
                <a:srgbClr val="E06666"/>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161" name="Google Shape;161;g11e9a75b5d3_0_4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Data Collection – SpaceX API</a:t>
            </a:r>
            <a:r>
              <a:rPr lang="en-US" sz="4000">
                <a:solidFill>
                  <a:srgbClr val="0B49CB"/>
                </a:solidFill>
              </a:rPr>
              <a:t> II</a:t>
            </a:r>
            <a:endParaRPr/>
          </a:p>
        </p:txBody>
      </p:sp>
      <p:sp>
        <p:nvSpPr>
          <p:cNvPr id="162" name="Google Shape;162;g11e9a75b5d3_0_40"/>
          <p:cNvSpPr txBox="1"/>
          <p:nvPr/>
        </p:nvSpPr>
        <p:spPr>
          <a:xfrm>
            <a:off x="6012850" y="2052425"/>
            <a:ext cx="52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Filtering to keep only Falcon 9 launches</a:t>
            </a:r>
            <a:r>
              <a:rPr b="1" lang="en-US">
                <a:solidFill>
                  <a:srgbClr val="FF9900"/>
                </a:solidFill>
                <a:latin typeface="Calibri"/>
                <a:ea typeface="Calibri"/>
                <a:cs typeface="Calibri"/>
                <a:sym typeface="Calibri"/>
              </a:rPr>
              <a:t>:</a:t>
            </a:r>
            <a:endParaRPr b="1">
              <a:solidFill>
                <a:srgbClr val="FF9900"/>
              </a:solidFill>
              <a:latin typeface="Calibri"/>
              <a:ea typeface="Calibri"/>
              <a:cs typeface="Calibri"/>
              <a:sym typeface="Calibri"/>
            </a:endParaRPr>
          </a:p>
        </p:txBody>
      </p:sp>
      <p:pic>
        <p:nvPicPr>
          <p:cNvPr id="163" name="Google Shape;163;g11e9a75b5d3_0_40"/>
          <p:cNvPicPr preferRelativeResize="0"/>
          <p:nvPr/>
        </p:nvPicPr>
        <p:blipFill>
          <a:blip r:embed="rId5">
            <a:alphaModFix/>
          </a:blip>
          <a:stretch>
            <a:fillRect/>
          </a:stretch>
        </p:blipFill>
        <p:spPr>
          <a:xfrm>
            <a:off x="5987425" y="2442485"/>
            <a:ext cx="5306550" cy="2507890"/>
          </a:xfrm>
          <a:prstGeom prst="rect">
            <a:avLst/>
          </a:prstGeom>
          <a:noFill/>
          <a:ln>
            <a:noFill/>
          </a:ln>
        </p:spPr>
      </p:pic>
      <p:sp>
        <p:nvSpPr>
          <p:cNvPr id="164" name="Google Shape;164;g11e9a75b5d3_0_40"/>
          <p:cNvSpPr txBox="1"/>
          <p:nvPr/>
        </p:nvSpPr>
        <p:spPr>
          <a:xfrm>
            <a:off x="6012850" y="5084500"/>
            <a:ext cx="52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9900"/>
                </a:solidFill>
                <a:latin typeface="Calibri"/>
                <a:ea typeface="Calibri"/>
                <a:cs typeface="Calibri"/>
                <a:sym typeface="Calibri"/>
              </a:rPr>
              <a:t>Reset of the FlightNumber column</a:t>
            </a:r>
            <a:r>
              <a:rPr b="1" lang="en-US">
                <a:solidFill>
                  <a:srgbClr val="FF9900"/>
                </a:solidFill>
                <a:latin typeface="Calibri"/>
                <a:ea typeface="Calibri"/>
                <a:cs typeface="Calibri"/>
                <a:sym typeface="Calibri"/>
              </a:rPr>
              <a:t>:</a:t>
            </a:r>
            <a:endParaRPr b="1">
              <a:solidFill>
                <a:srgbClr val="FF9900"/>
              </a:solidFill>
              <a:latin typeface="Calibri"/>
              <a:ea typeface="Calibri"/>
              <a:cs typeface="Calibri"/>
              <a:sym typeface="Calibri"/>
            </a:endParaRPr>
          </a:p>
        </p:txBody>
      </p:sp>
      <p:pic>
        <p:nvPicPr>
          <p:cNvPr id="165" name="Google Shape;165;g11e9a75b5d3_0_40"/>
          <p:cNvPicPr preferRelativeResize="0"/>
          <p:nvPr/>
        </p:nvPicPr>
        <p:blipFill>
          <a:blip r:embed="rId6">
            <a:alphaModFix/>
          </a:blip>
          <a:stretch>
            <a:fillRect/>
          </a:stretch>
        </p:blipFill>
        <p:spPr>
          <a:xfrm>
            <a:off x="6091348" y="5405638"/>
            <a:ext cx="3311025" cy="1208175"/>
          </a:xfrm>
          <a:prstGeom prst="rect">
            <a:avLst/>
          </a:prstGeom>
          <a:noFill/>
          <a:ln>
            <a:noFill/>
          </a:ln>
        </p:spPr>
      </p:pic>
      <p:cxnSp>
        <p:nvCxnSpPr>
          <p:cNvPr id="166" name="Google Shape;166;g11e9a75b5d3_0_40"/>
          <p:cNvCxnSpPr/>
          <p:nvPr/>
        </p:nvCxnSpPr>
        <p:spPr>
          <a:xfrm flipH="1">
            <a:off x="10606475" y="1793200"/>
            <a:ext cx="9600" cy="9990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g11e9a75b5d3_0_40"/>
          <p:cNvCxnSpPr/>
          <p:nvPr/>
        </p:nvCxnSpPr>
        <p:spPr>
          <a:xfrm>
            <a:off x="9566625" y="5044425"/>
            <a:ext cx="0" cy="88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